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0" r:id="rId1"/>
  </p:sldMasterIdLst>
  <p:notesMasterIdLst>
    <p:notesMasterId r:id="rId25"/>
  </p:notesMasterIdLst>
  <p:handoutMasterIdLst>
    <p:handoutMasterId r:id="rId26"/>
  </p:handoutMasterIdLst>
  <p:sldIdLst>
    <p:sldId id="283" r:id="rId2"/>
    <p:sldId id="296" r:id="rId3"/>
    <p:sldId id="289" r:id="rId4"/>
    <p:sldId id="290" r:id="rId5"/>
    <p:sldId id="297" r:id="rId6"/>
    <p:sldId id="265" r:id="rId7"/>
    <p:sldId id="295" r:id="rId8"/>
    <p:sldId id="267" r:id="rId9"/>
    <p:sldId id="268" r:id="rId10"/>
    <p:sldId id="298" r:id="rId11"/>
    <p:sldId id="278" r:id="rId12"/>
    <p:sldId id="294" r:id="rId13"/>
    <p:sldId id="279" r:id="rId14"/>
    <p:sldId id="276" r:id="rId15"/>
    <p:sldId id="277" r:id="rId16"/>
    <p:sldId id="284" r:id="rId17"/>
    <p:sldId id="274" r:id="rId18"/>
    <p:sldId id="275" r:id="rId19"/>
    <p:sldId id="286" r:id="rId20"/>
    <p:sldId id="299" r:id="rId21"/>
    <p:sldId id="287" r:id="rId22"/>
    <p:sldId id="288" r:id="rId23"/>
    <p:sldId id="273" r:id="rId24"/>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82830" autoAdjust="0"/>
  </p:normalViewPr>
  <p:slideViewPr>
    <p:cSldViewPr snapToGrid="0">
      <p:cViewPr varScale="1">
        <p:scale>
          <a:sx n="169" d="100"/>
          <a:sy n="169" d="100"/>
        </p:scale>
        <p:origin x="952"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E4808A-0B93-4F4D-AAD9-95DE6D2C49B3}"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81D32CA4-67FB-714F-B4D3-FF70A2106DF9}">
      <dgm:prSet/>
      <dgm:sp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rect">
            <a:fillToRect l="100000" b="100000"/>
          </a:path>
          <a:tileRect t="-100000" r="-100000"/>
        </a:gradFill>
      </dgm:spPr>
      <dgm:t>
        <a:bodyPr/>
        <a:lstStyle/>
        <a:p>
          <a:pPr rtl="0"/>
          <a:r>
            <a:rPr lang="en-US" dirty="0"/>
            <a:t>Fastest</a:t>
          </a:r>
        </a:p>
      </dgm:t>
    </dgm:pt>
    <dgm:pt modelId="{8F39FF13-7B8E-784F-9D39-FA5BE4B6AD26}" type="parTrans" cxnId="{AFE165A9-2152-3C4D-822E-42639FDB58C2}">
      <dgm:prSet/>
      <dgm:spPr/>
      <dgm:t>
        <a:bodyPr/>
        <a:lstStyle/>
        <a:p>
          <a:endParaRPr lang="en-US"/>
        </a:p>
      </dgm:t>
    </dgm:pt>
    <dgm:pt modelId="{41F1E5EA-72C4-4A40-85F3-B6FF8A5BAEBE}" type="sibTrans" cxnId="{AFE165A9-2152-3C4D-822E-42639FDB58C2}">
      <dgm:prSet/>
      <dgm:spPr/>
      <dgm:t>
        <a:bodyPr/>
        <a:lstStyle/>
        <a:p>
          <a:endParaRPr lang="en-US"/>
        </a:p>
      </dgm:t>
    </dgm:pt>
    <dgm:pt modelId="{A8BDA34A-C99B-4248-8964-C0356D3ED39A}">
      <dgm:prSet/>
      <dgm:spPr>
        <a:gradFill flip="none" rotWithShape="0">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dgm:spPr>
      <dgm:t>
        <a:bodyPr/>
        <a:lstStyle/>
        <a:p>
          <a:r>
            <a:rPr lang="en-US" dirty="0"/>
            <a:t>Fast</a:t>
          </a:r>
        </a:p>
      </dgm:t>
    </dgm:pt>
    <dgm:pt modelId="{F8987511-1B95-4F49-A4A7-9B5A461489CD}" type="parTrans" cxnId="{00D384E8-45C7-AC49-8988-E71B4D225383}">
      <dgm:prSet/>
      <dgm:spPr/>
      <dgm:t>
        <a:bodyPr/>
        <a:lstStyle/>
        <a:p>
          <a:endParaRPr lang="en-US"/>
        </a:p>
      </dgm:t>
    </dgm:pt>
    <dgm:pt modelId="{4EC8DCBA-E5C9-7944-BD32-2E5533C8D170}" type="sibTrans" cxnId="{00D384E8-45C7-AC49-8988-E71B4D225383}">
      <dgm:prSet/>
      <dgm:spPr/>
      <dgm:t>
        <a:bodyPr/>
        <a:lstStyle/>
        <a:p>
          <a:endParaRPr lang="en-US"/>
        </a:p>
      </dgm:t>
    </dgm:pt>
    <dgm:pt modelId="{ABB9B967-6724-2E40-A169-9B154E9BFDD8}">
      <dgm:prSet/>
      <dgm:spPr/>
      <dgm:t>
        <a:bodyPr/>
        <a:lstStyle/>
        <a:p>
          <a:r>
            <a:rPr lang="en-US" dirty="0"/>
            <a:t>EC2 SAS - Hot / Warm</a:t>
          </a:r>
        </a:p>
      </dgm:t>
    </dgm:pt>
    <dgm:pt modelId="{F786BDAB-1EB5-C149-8A66-AA4E9EEB329A}" type="parTrans" cxnId="{EF942744-E255-A44C-A9AE-2D0ABA77515C}">
      <dgm:prSet/>
      <dgm:spPr/>
      <dgm:t>
        <a:bodyPr/>
        <a:lstStyle/>
        <a:p>
          <a:endParaRPr lang="en-US"/>
        </a:p>
      </dgm:t>
    </dgm:pt>
    <dgm:pt modelId="{9F555870-1DA2-124E-A94F-51ECDB6E41B3}" type="sibTrans" cxnId="{EF942744-E255-A44C-A9AE-2D0ABA77515C}">
      <dgm:prSet/>
      <dgm:spPr/>
      <dgm:t>
        <a:bodyPr/>
        <a:lstStyle/>
        <a:p>
          <a:endParaRPr lang="en-US"/>
        </a:p>
      </dgm:t>
    </dgm:pt>
    <dgm:pt modelId="{B48A7CB2-4D93-5A47-A1B9-8F83E666BBF0}">
      <dgm:prSet/>
      <dgm:spPr/>
      <dgm:t>
        <a:bodyPr/>
        <a:lstStyle/>
        <a:p>
          <a:r>
            <a:rPr lang="en-US" dirty="0"/>
            <a:t>EBS - Cold Buckets</a:t>
          </a:r>
          <a:r>
            <a:rPr lang="en-US" baseline="0" dirty="0"/>
            <a:t> </a:t>
          </a:r>
          <a:r>
            <a:rPr lang="en-US" dirty="0"/>
            <a:t>(Magnetic)</a:t>
          </a:r>
        </a:p>
      </dgm:t>
    </dgm:pt>
    <dgm:pt modelId="{02914889-2485-5749-B4DB-AD79BE25D84B}" type="parTrans" cxnId="{FD876306-6FF3-DB46-8007-FB965B2F7F40}">
      <dgm:prSet/>
      <dgm:spPr/>
      <dgm:t>
        <a:bodyPr/>
        <a:lstStyle/>
        <a:p>
          <a:endParaRPr lang="en-US"/>
        </a:p>
      </dgm:t>
    </dgm:pt>
    <dgm:pt modelId="{9D46C1A1-1E21-714C-B0E7-65C73A3ECA27}" type="sibTrans" cxnId="{FD876306-6FF3-DB46-8007-FB965B2F7F40}">
      <dgm:prSet/>
      <dgm:spPr/>
      <dgm:t>
        <a:bodyPr/>
        <a:lstStyle/>
        <a:p>
          <a:endParaRPr lang="en-US"/>
        </a:p>
      </dgm:t>
    </dgm:pt>
    <dgm:pt modelId="{8DC49469-8807-F641-B878-15952F037166}">
      <dgm:prSet/>
      <dgm:spPr>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dirty="0"/>
            <a:t>Slow</a:t>
          </a:r>
        </a:p>
      </dgm:t>
    </dgm:pt>
    <dgm:pt modelId="{D7C65A12-DDD0-4944-A818-A603D5D99D12}" type="parTrans" cxnId="{FE31D567-D24B-A94E-ACC0-68CA3CF50533}">
      <dgm:prSet/>
      <dgm:spPr/>
      <dgm:t>
        <a:bodyPr/>
        <a:lstStyle/>
        <a:p>
          <a:endParaRPr lang="en-US"/>
        </a:p>
      </dgm:t>
    </dgm:pt>
    <dgm:pt modelId="{F7458156-AC4A-4E45-A160-26458CB1790C}" type="sibTrans" cxnId="{FE31D567-D24B-A94E-ACC0-68CA3CF50533}">
      <dgm:prSet/>
      <dgm:spPr/>
      <dgm:t>
        <a:bodyPr/>
        <a:lstStyle/>
        <a:p>
          <a:endParaRPr lang="en-US"/>
        </a:p>
      </dgm:t>
    </dgm:pt>
    <dgm:pt modelId="{1E9B89DA-B8A3-694B-92AD-49BE124A81B7}">
      <dgm:prSet/>
      <dgm:spPr>
        <a:gradFill flip="none" rotWithShape="0">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dgm:spPr>
      <dgm:t>
        <a:bodyPr/>
        <a:lstStyle/>
        <a:p>
          <a:r>
            <a:rPr lang="en-US" dirty="0"/>
            <a:t>Slowest</a:t>
          </a:r>
        </a:p>
      </dgm:t>
    </dgm:pt>
    <dgm:pt modelId="{2523DE1E-651A-E144-8B5E-EE883346D292}" type="parTrans" cxnId="{78B18828-0DB5-FA41-BC9B-B6826D8713C3}">
      <dgm:prSet/>
      <dgm:spPr/>
      <dgm:t>
        <a:bodyPr/>
        <a:lstStyle/>
        <a:p>
          <a:endParaRPr lang="en-US"/>
        </a:p>
      </dgm:t>
    </dgm:pt>
    <dgm:pt modelId="{81400FF4-E852-9445-B749-0C2611CC122F}" type="sibTrans" cxnId="{78B18828-0DB5-FA41-BC9B-B6826D8713C3}">
      <dgm:prSet/>
      <dgm:spPr/>
      <dgm:t>
        <a:bodyPr/>
        <a:lstStyle/>
        <a:p>
          <a:endParaRPr lang="en-US"/>
        </a:p>
      </dgm:t>
    </dgm:pt>
    <dgm:pt modelId="{E6E31259-D46D-ED4A-AC81-F6C1D55F396E}">
      <dgm:prSet/>
      <dgm:spPr/>
      <dgm:t>
        <a:bodyPr/>
        <a:lstStyle/>
        <a:p>
          <a:r>
            <a:rPr lang="en-US" dirty="0"/>
            <a:t>S3 - Frozen Buckets</a:t>
          </a:r>
        </a:p>
      </dgm:t>
    </dgm:pt>
    <dgm:pt modelId="{82DB783D-CA1D-6744-B59E-54D85420B19C}" type="parTrans" cxnId="{AD404506-2BA4-A946-8FC4-D8F444FC2E92}">
      <dgm:prSet/>
      <dgm:spPr/>
      <dgm:t>
        <a:bodyPr/>
        <a:lstStyle/>
        <a:p>
          <a:endParaRPr lang="en-US"/>
        </a:p>
      </dgm:t>
    </dgm:pt>
    <dgm:pt modelId="{6F1B6E5F-F925-1447-896F-9FF82E50B9B8}" type="sibTrans" cxnId="{AD404506-2BA4-A946-8FC4-D8F444FC2E92}">
      <dgm:prSet/>
      <dgm:spPr/>
      <dgm:t>
        <a:bodyPr/>
        <a:lstStyle/>
        <a:p>
          <a:endParaRPr lang="en-US"/>
        </a:p>
      </dgm:t>
    </dgm:pt>
    <dgm:pt modelId="{8D308735-F58D-1242-83E1-A53676A3EF1E}">
      <dgm:prSet/>
      <dgm:spPr/>
      <dgm:t>
        <a:bodyPr/>
        <a:lstStyle/>
        <a:p>
          <a:r>
            <a:rPr lang="en-US" dirty="0"/>
            <a:t>Glacier - S3 Archive</a:t>
          </a:r>
        </a:p>
      </dgm:t>
    </dgm:pt>
    <dgm:pt modelId="{B23C6896-C5C0-AA47-BDA1-AB025A2A7D66}" type="parTrans" cxnId="{4B45E952-A70C-4645-9E92-BFEDEA8B0D1D}">
      <dgm:prSet/>
      <dgm:spPr/>
      <dgm:t>
        <a:bodyPr/>
        <a:lstStyle/>
        <a:p>
          <a:endParaRPr lang="en-US"/>
        </a:p>
      </dgm:t>
    </dgm:pt>
    <dgm:pt modelId="{7DECC370-9ED8-B647-A7F5-0F290EF47EBC}" type="sibTrans" cxnId="{4B45E952-A70C-4645-9E92-BFEDEA8B0D1D}">
      <dgm:prSet/>
      <dgm:spPr/>
      <dgm:t>
        <a:bodyPr/>
        <a:lstStyle/>
        <a:p>
          <a:endParaRPr lang="en-US"/>
        </a:p>
      </dgm:t>
    </dgm:pt>
    <dgm:pt modelId="{DA3F662C-E077-C343-B423-9D43BEDF6D0C}" type="pres">
      <dgm:prSet presAssocID="{C3E4808A-0B93-4F4D-AAD9-95DE6D2C49B3}" presName="linearFlow" presStyleCnt="0">
        <dgm:presLayoutVars>
          <dgm:dir/>
          <dgm:animLvl val="lvl"/>
          <dgm:resizeHandles val="exact"/>
        </dgm:presLayoutVars>
      </dgm:prSet>
      <dgm:spPr/>
      <dgm:t>
        <a:bodyPr/>
        <a:lstStyle/>
        <a:p>
          <a:endParaRPr lang="en-US"/>
        </a:p>
      </dgm:t>
    </dgm:pt>
    <dgm:pt modelId="{D9D84DA0-5F60-A84D-9393-8507C88B257B}" type="pres">
      <dgm:prSet presAssocID="{81D32CA4-67FB-714F-B4D3-FF70A2106DF9}" presName="composite" presStyleCnt="0"/>
      <dgm:spPr/>
    </dgm:pt>
    <dgm:pt modelId="{BF41B961-5E5F-2E4D-9050-2C07A9DAD935}" type="pres">
      <dgm:prSet presAssocID="{81D32CA4-67FB-714F-B4D3-FF70A2106DF9}" presName="parentText" presStyleLbl="alignNode1" presStyleIdx="0" presStyleCnt="4">
        <dgm:presLayoutVars>
          <dgm:chMax val="1"/>
          <dgm:bulletEnabled val="1"/>
        </dgm:presLayoutVars>
      </dgm:prSet>
      <dgm:spPr/>
      <dgm:t>
        <a:bodyPr/>
        <a:lstStyle/>
        <a:p>
          <a:endParaRPr lang="en-US"/>
        </a:p>
      </dgm:t>
    </dgm:pt>
    <dgm:pt modelId="{5C16BE6E-AD61-8744-8D4B-7E5C478A65EF}" type="pres">
      <dgm:prSet presAssocID="{81D32CA4-67FB-714F-B4D3-FF70A2106DF9}" presName="descendantText" presStyleLbl="alignAcc1" presStyleIdx="0" presStyleCnt="4">
        <dgm:presLayoutVars>
          <dgm:bulletEnabled val="1"/>
        </dgm:presLayoutVars>
      </dgm:prSet>
      <dgm:spPr/>
      <dgm:t>
        <a:bodyPr/>
        <a:lstStyle/>
        <a:p>
          <a:endParaRPr lang="en-US"/>
        </a:p>
      </dgm:t>
    </dgm:pt>
    <dgm:pt modelId="{3DF0865C-4C6F-E444-A148-9BBDC1F89C1F}" type="pres">
      <dgm:prSet presAssocID="{41F1E5EA-72C4-4A40-85F3-B6FF8A5BAEBE}" presName="sp" presStyleCnt="0"/>
      <dgm:spPr/>
    </dgm:pt>
    <dgm:pt modelId="{C14A3B19-E797-634C-970D-B6A6CDDCB186}" type="pres">
      <dgm:prSet presAssocID="{A8BDA34A-C99B-4248-8964-C0356D3ED39A}" presName="composite" presStyleCnt="0"/>
      <dgm:spPr/>
    </dgm:pt>
    <dgm:pt modelId="{7E11BAEB-EF18-B24A-BE27-13BE84D6D10F}" type="pres">
      <dgm:prSet presAssocID="{A8BDA34A-C99B-4248-8964-C0356D3ED39A}" presName="parentText" presStyleLbl="alignNode1" presStyleIdx="1" presStyleCnt="4">
        <dgm:presLayoutVars>
          <dgm:chMax val="1"/>
          <dgm:bulletEnabled val="1"/>
        </dgm:presLayoutVars>
      </dgm:prSet>
      <dgm:spPr/>
      <dgm:t>
        <a:bodyPr/>
        <a:lstStyle/>
        <a:p>
          <a:endParaRPr lang="en-US"/>
        </a:p>
      </dgm:t>
    </dgm:pt>
    <dgm:pt modelId="{4851F69E-01C6-D748-BDB6-32F7EBDB676E}" type="pres">
      <dgm:prSet presAssocID="{A8BDA34A-C99B-4248-8964-C0356D3ED39A}" presName="descendantText" presStyleLbl="alignAcc1" presStyleIdx="1" presStyleCnt="4">
        <dgm:presLayoutVars>
          <dgm:bulletEnabled val="1"/>
        </dgm:presLayoutVars>
      </dgm:prSet>
      <dgm:spPr/>
      <dgm:t>
        <a:bodyPr/>
        <a:lstStyle/>
        <a:p>
          <a:endParaRPr lang="en-US"/>
        </a:p>
      </dgm:t>
    </dgm:pt>
    <dgm:pt modelId="{1C6CF7D2-3582-064B-8F6A-67E1E64FC3F4}" type="pres">
      <dgm:prSet presAssocID="{4EC8DCBA-E5C9-7944-BD32-2E5533C8D170}" presName="sp" presStyleCnt="0"/>
      <dgm:spPr/>
    </dgm:pt>
    <dgm:pt modelId="{326705A7-6EF6-2346-9DD3-B2B0F1363C3E}" type="pres">
      <dgm:prSet presAssocID="{8DC49469-8807-F641-B878-15952F037166}" presName="composite" presStyleCnt="0"/>
      <dgm:spPr/>
    </dgm:pt>
    <dgm:pt modelId="{11F066A3-21E6-9C40-B4F6-4B6176706CE0}" type="pres">
      <dgm:prSet presAssocID="{8DC49469-8807-F641-B878-15952F037166}" presName="parentText" presStyleLbl="alignNode1" presStyleIdx="2" presStyleCnt="4">
        <dgm:presLayoutVars>
          <dgm:chMax val="1"/>
          <dgm:bulletEnabled val="1"/>
        </dgm:presLayoutVars>
      </dgm:prSet>
      <dgm:spPr/>
      <dgm:t>
        <a:bodyPr/>
        <a:lstStyle/>
        <a:p>
          <a:endParaRPr lang="en-US"/>
        </a:p>
      </dgm:t>
    </dgm:pt>
    <dgm:pt modelId="{0AA3ED03-C758-5446-B6B2-6DB634F8BE3F}" type="pres">
      <dgm:prSet presAssocID="{8DC49469-8807-F641-B878-15952F037166}" presName="descendantText" presStyleLbl="alignAcc1" presStyleIdx="2" presStyleCnt="4">
        <dgm:presLayoutVars>
          <dgm:bulletEnabled val="1"/>
        </dgm:presLayoutVars>
      </dgm:prSet>
      <dgm:spPr/>
      <dgm:t>
        <a:bodyPr/>
        <a:lstStyle/>
        <a:p>
          <a:endParaRPr lang="en-US"/>
        </a:p>
      </dgm:t>
    </dgm:pt>
    <dgm:pt modelId="{1C0B5153-7C74-0A45-8815-A630B1DEA694}" type="pres">
      <dgm:prSet presAssocID="{F7458156-AC4A-4E45-A160-26458CB1790C}" presName="sp" presStyleCnt="0"/>
      <dgm:spPr/>
    </dgm:pt>
    <dgm:pt modelId="{58FC4310-BF8F-1148-9569-A85A4A8C78CE}" type="pres">
      <dgm:prSet presAssocID="{1E9B89DA-B8A3-694B-92AD-49BE124A81B7}" presName="composite" presStyleCnt="0"/>
      <dgm:spPr/>
    </dgm:pt>
    <dgm:pt modelId="{17BD5B84-07F4-2C42-9880-6E91727EFF54}" type="pres">
      <dgm:prSet presAssocID="{1E9B89DA-B8A3-694B-92AD-49BE124A81B7}" presName="parentText" presStyleLbl="alignNode1" presStyleIdx="3" presStyleCnt="4">
        <dgm:presLayoutVars>
          <dgm:chMax val="1"/>
          <dgm:bulletEnabled val="1"/>
        </dgm:presLayoutVars>
      </dgm:prSet>
      <dgm:spPr/>
      <dgm:t>
        <a:bodyPr/>
        <a:lstStyle/>
        <a:p>
          <a:endParaRPr lang="en-US"/>
        </a:p>
      </dgm:t>
    </dgm:pt>
    <dgm:pt modelId="{5D43C771-A9EF-CF47-B7E9-BEDACA39B305}" type="pres">
      <dgm:prSet presAssocID="{1E9B89DA-B8A3-694B-92AD-49BE124A81B7}" presName="descendantText" presStyleLbl="alignAcc1" presStyleIdx="3" presStyleCnt="4">
        <dgm:presLayoutVars>
          <dgm:bulletEnabled val="1"/>
        </dgm:presLayoutVars>
      </dgm:prSet>
      <dgm:spPr/>
      <dgm:t>
        <a:bodyPr/>
        <a:lstStyle/>
        <a:p>
          <a:endParaRPr lang="en-US"/>
        </a:p>
      </dgm:t>
    </dgm:pt>
  </dgm:ptLst>
  <dgm:cxnLst>
    <dgm:cxn modelId="{FD876306-6FF3-DB46-8007-FB965B2F7F40}" srcId="{A8BDA34A-C99B-4248-8964-C0356D3ED39A}" destId="{B48A7CB2-4D93-5A47-A1B9-8F83E666BBF0}" srcOrd="0" destOrd="0" parTransId="{02914889-2485-5749-B4DB-AD79BE25D84B}" sibTransId="{9D46C1A1-1E21-714C-B0E7-65C73A3ECA27}"/>
    <dgm:cxn modelId="{936DC28C-217B-4143-B35A-589A1BC878FB}" type="presOf" srcId="{1E9B89DA-B8A3-694B-92AD-49BE124A81B7}" destId="{17BD5B84-07F4-2C42-9880-6E91727EFF54}" srcOrd="0" destOrd="0" presId="urn:microsoft.com/office/officeart/2005/8/layout/chevron2"/>
    <dgm:cxn modelId="{983E2CC5-5DE6-A04E-9139-95C1F08D1AC8}" type="presOf" srcId="{81D32CA4-67FB-714F-B4D3-FF70A2106DF9}" destId="{BF41B961-5E5F-2E4D-9050-2C07A9DAD935}" srcOrd="0" destOrd="0" presId="urn:microsoft.com/office/officeart/2005/8/layout/chevron2"/>
    <dgm:cxn modelId="{EF942744-E255-A44C-A9AE-2D0ABA77515C}" srcId="{81D32CA4-67FB-714F-B4D3-FF70A2106DF9}" destId="{ABB9B967-6724-2E40-A169-9B154E9BFDD8}" srcOrd="0" destOrd="0" parTransId="{F786BDAB-1EB5-C149-8A66-AA4E9EEB329A}" sibTransId="{9F555870-1DA2-124E-A94F-51ECDB6E41B3}"/>
    <dgm:cxn modelId="{F18BC7E2-3AEA-3542-89D9-BF55D55E22D5}" type="presOf" srcId="{E6E31259-D46D-ED4A-AC81-F6C1D55F396E}" destId="{0AA3ED03-C758-5446-B6B2-6DB634F8BE3F}" srcOrd="0" destOrd="0" presId="urn:microsoft.com/office/officeart/2005/8/layout/chevron2"/>
    <dgm:cxn modelId="{5532D73E-FE06-7049-8F59-BE709791EC92}" type="presOf" srcId="{8DC49469-8807-F641-B878-15952F037166}" destId="{11F066A3-21E6-9C40-B4F6-4B6176706CE0}" srcOrd="0" destOrd="0" presId="urn:microsoft.com/office/officeart/2005/8/layout/chevron2"/>
    <dgm:cxn modelId="{462A56ED-CEF0-1149-BA78-56DDAEAB590F}" type="presOf" srcId="{A8BDA34A-C99B-4248-8964-C0356D3ED39A}" destId="{7E11BAEB-EF18-B24A-BE27-13BE84D6D10F}" srcOrd="0" destOrd="0" presId="urn:microsoft.com/office/officeart/2005/8/layout/chevron2"/>
    <dgm:cxn modelId="{4B45E952-A70C-4645-9E92-BFEDEA8B0D1D}" srcId="{1E9B89DA-B8A3-694B-92AD-49BE124A81B7}" destId="{8D308735-F58D-1242-83E1-A53676A3EF1E}" srcOrd="0" destOrd="0" parTransId="{B23C6896-C5C0-AA47-BDA1-AB025A2A7D66}" sibTransId="{7DECC370-9ED8-B647-A7F5-0F290EF47EBC}"/>
    <dgm:cxn modelId="{AFE165A9-2152-3C4D-822E-42639FDB58C2}" srcId="{C3E4808A-0B93-4F4D-AAD9-95DE6D2C49B3}" destId="{81D32CA4-67FB-714F-B4D3-FF70A2106DF9}" srcOrd="0" destOrd="0" parTransId="{8F39FF13-7B8E-784F-9D39-FA5BE4B6AD26}" sibTransId="{41F1E5EA-72C4-4A40-85F3-B6FF8A5BAEBE}"/>
    <dgm:cxn modelId="{AD404506-2BA4-A946-8FC4-D8F444FC2E92}" srcId="{8DC49469-8807-F641-B878-15952F037166}" destId="{E6E31259-D46D-ED4A-AC81-F6C1D55F396E}" srcOrd="0" destOrd="0" parTransId="{82DB783D-CA1D-6744-B59E-54D85420B19C}" sibTransId="{6F1B6E5F-F925-1447-896F-9FF82E50B9B8}"/>
    <dgm:cxn modelId="{78B18828-0DB5-FA41-BC9B-B6826D8713C3}" srcId="{C3E4808A-0B93-4F4D-AAD9-95DE6D2C49B3}" destId="{1E9B89DA-B8A3-694B-92AD-49BE124A81B7}" srcOrd="3" destOrd="0" parTransId="{2523DE1E-651A-E144-8B5E-EE883346D292}" sibTransId="{81400FF4-E852-9445-B749-0C2611CC122F}"/>
    <dgm:cxn modelId="{EB24532B-583E-5943-8E2E-55955B08730B}" type="presOf" srcId="{ABB9B967-6724-2E40-A169-9B154E9BFDD8}" destId="{5C16BE6E-AD61-8744-8D4B-7E5C478A65EF}" srcOrd="0" destOrd="0" presId="urn:microsoft.com/office/officeart/2005/8/layout/chevron2"/>
    <dgm:cxn modelId="{FE31D567-D24B-A94E-ACC0-68CA3CF50533}" srcId="{C3E4808A-0B93-4F4D-AAD9-95DE6D2C49B3}" destId="{8DC49469-8807-F641-B878-15952F037166}" srcOrd="2" destOrd="0" parTransId="{D7C65A12-DDD0-4944-A818-A603D5D99D12}" sibTransId="{F7458156-AC4A-4E45-A160-26458CB1790C}"/>
    <dgm:cxn modelId="{D65A818E-C45A-C34C-A4AF-9DB97A3B69E5}" type="presOf" srcId="{8D308735-F58D-1242-83E1-A53676A3EF1E}" destId="{5D43C771-A9EF-CF47-B7E9-BEDACA39B305}" srcOrd="0" destOrd="0" presId="urn:microsoft.com/office/officeart/2005/8/layout/chevron2"/>
    <dgm:cxn modelId="{00D384E8-45C7-AC49-8988-E71B4D225383}" srcId="{C3E4808A-0B93-4F4D-AAD9-95DE6D2C49B3}" destId="{A8BDA34A-C99B-4248-8964-C0356D3ED39A}" srcOrd="1" destOrd="0" parTransId="{F8987511-1B95-4F49-A4A7-9B5A461489CD}" sibTransId="{4EC8DCBA-E5C9-7944-BD32-2E5533C8D170}"/>
    <dgm:cxn modelId="{4626B956-284B-8643-A774-80143EE7CB30}" type="presOf" srcId="{C3E4808A-0B93-4F4D-AAD9-95DE6D2C49B3}" destId="{DA3F662C-E077-C343-B423-9D43BEDF6D0C}" srcOrd="0" destOrd="0" presId="urn:microsoft.com/office/officeart/2005/8/layout/chevron2"/>
    <dgm:cxn modelId="{AB4C8959-C8C2-074A-99AF-559D15583495}" type="presOf" srcId="{B48A7CB2-4D93-5A47-A1B9-8F83E666BBF0}" destId="{4851F69E-01C6-D748-BDB6-32F7EBDB676E}" srcOrd="0" destOrd="0" presId="urn:microsoft.com/office/officeart/2005/8/layout/chevron2"/>
    <dgm:cxn modelId="{14A4F425-52A9-3747-85EE-A8FB0BEA8719}" type="presParOf" srcId="{DA3F662C-E077-C343-B423-9D43BEDF6D0C}" destId="{D9D84DA0-5F60-A84D-9393-8507C88B257B}" srcOrd="0" destOrd="0" presId="urn:microsoft.com/office/officeart/2005/8/layout/chevron2"/>
    <dgm:cxn modelId="{513B6114-00EA-0745-AD8F-6999F8D46232}" type="presParOf" srcId="{D9D84DA0-5F60-A84D-9393-8507C88B257B}" destId="{BF41B961-5E5F-2E4D-9050-2C07A9DAD935}" srcOrd="0" destOrd="0" presId="urn:microsoft.com/office/officeart/2005/8/layout/chevron2"/>
    <dgm:cxn modelId="{96CA3E7C-1D8B-5742-978D-744AFB03776C}" type="presParOf" srcId="{D9D84DA0-5F60-A84D-9393-8507C88B257B}" destId="{5C16BE6E-AD61-8744-8D4B-7E5C478A65EF}" srcOrd="1" destOrd="0" presId="urn:microsoft.com/office/officeart/2005/8/layout/chevron2"/>
    <dgm:cxn modelId="{DDD38880-6B13-DF45-A219-CE99203C1ED9}" type="presParOf" srcId="{DA3F662C-E077-C343-B423-9D43BEDF6D0C}" destId="{3DF0865C-4C6F-E444-A148-9BBDC1F89C1F}" srcOrd="1" destOrd="0" presId="urn:microsoft.com/office/officeart/2005/8/layout/chevron2"/>
    <dgm:cxn modelId="{24BB5B32-643D-CB43-A79F-B5F87708B132}" type="presParOf" srcId="{DA3F662C-E077-C343-B423-9D43BEDF6D0C}" destId="{C14A3B19-E797-634C-970D-B6A6CDDCB186}" srcOrd="2" destOrd="0" presId="urn:microsoft.com/office/officeart/2005/8/layout/chevron2"/>
    <dgm:cxn modelId="{F95F1686-0620-8E48-BDF7-F5265E4D6348}" type="presParOf" srcId="{C14A3B19-E797-634C-970D-B6A6CDDCB186}" destId="{7E11BAEB-EF18-B24A-BE27-13BE84D6D10F}" srcOrd="0" destOrd="0" presId="urn:microsoft.com/office/officeart/2005/8/layout/chevron2"/>
    <dgm:cxn modelId="{07B6BFDB-F9AF-8446-A081-C01BD2C2E56B}" type="presParOf" srcId="{C14A3B19-E797-634C-970D-B6A6CDDCB186}" destId="{4851F69E-01C6-D748-BDB6-32F7EBDB676E}" srcOrd="1" destOrd="0" presId="urn:microsoft.com/office/officeart/2005/8/layout/chevron2"/>
    <dgm:cxn modelId="{53768060-F6D6-AB4C-8EE7-EB5C167E53C9}" type="presParOf" srcId="{DA3F662C-E077-C343-B423-9D43BEDF6D0C}" destId="{1C6CF7D2-3582-064B-8F6A-67E1E64FC3F4}" srcOrd="3" destOrd="0" presId="urn:microsoft.com/office/officeart/2005/8/layout/chevron2"/>
    <dgm:cxn modelId="{C33902D6-7E19-CB43-B4B2-0301A10DD9B4}" type="presParOf" srcId="{DA3F662C-E077-C343-B423-9D43BEDF6D0C}" destId="{326705A7-6EF6-2346-9DD3-B2B0F1363C3E}" srcOrd="4" destOrd="0" presId="urn:microsoft.com/office/officeart/2005/8/layout/chevron2"/>
    <dgm:cxn modelId="{FF6578A4-62B7-704F-9B2B-B7779332B4AF}" type="presParOf" srcId="{326705A7-6EF6-2346-9DD3-B2B0F1363C3E}" destId="{11F066A3-21E6-9C40-B4F6-4B6176706CE0}" srcOrd="0" destOrd="0" presId="urn:microsoft.com/office/officeart/2005/8/layout/chevron2"/>
    <dgm:cxn modelId="{AD77B116-E4C9-2B46-BEAE-3E973793119E}" type="presParOf" srcId="{326705A7-6EF6-2346-9DD3-B2B0F1363C3E}" destId="{0AA3ED03-C758-5446-B6B2-6DB634F8BE3F}" srcOrd="1" destOrd="0" presId="urn:microsoft.com/office/officeart/2005/8/layout/chevron2"/>
    <dgm:cxn modelId="{AA06504E-52A0-DC46-9231-969E717F6A39}" type="presParOf" srcId="{DA3F662C-E077-C343-B423-9D43BEDF6D0C}" destId="{1C0B5153-7C74-0A45-8815-A630B1DEA694}" srcOrd="5" destOrd="0" presId="urn:microsoft.com/office/officeart/2005/8/layout/chevron2"/>
    <dgm:cxn modelId="{E71D171F-2738-2249-9972-87C87D259C09}" type="presParOf" srcId="{DA3F662C-E077-C343-B423-9D43BEDF6D0C}" destId="{58FC4310-BF8F-1148-9569-A85A4A8C78CE}" srcOrd="6" destOrd="0" presId="urn:microsoft.com/office/officeart/2005/8/layout/chevron2"/>
    <dgm:cxn modelId="{0AD5911A-47F1-564C-8B60-08F118AD63E8}" type="presParOf" srcId="{58FC4310-BF8F-1148-9569-A85A4A8C78CE}" destId="{17BD5B84-07F4-2C42-9880-6E91727EFF54}" srcOrd="0" destOrd="0" presId="urn:microsoft.com/office/officeart/2005/8/layout/chevron2"/>
    <dgm:cxn modelId="{C3753A72-A00E-BC44-98AF-999666C17479}" type="presParOf" srcId="{58FC4310-BF8F-1148-9569-A85A4A8C78CE}" destId="{5D43C771-A9EF-CF47-B7E9-BEDACA39B30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1B961-5E5F-2E4D-9050-2C07A9DAD935}">
      <dsp:nvSpPr>
        <dsp:cNvPr id="0" name=""/>
        <dsp:cNvSpPr/>
      </dsp:nvSpPr>
      <dsp:spPr>
        <a:xfrm rot="5400000">
          <a:off x="-124170" y="125703"/>
          <a:ext cx="827801" cy="579460"/>
        </a:xfrm>
        <a:prstGeom prst="chevron">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rect">
            <a:fillToRect l="100000" b="100000"/>
          </a:path>
          <a:tileRect t="-100000" r="-10000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rtl="0">
            <a:lnSpc>
              <a:spcPct val="90000"/>
            </a:lnSpc>
            <a:spcBef>
              <a:spcPct val="0"/>
            </a:spcBef>
            <a:spcAft>
              <a:spcPct val="35000"/>
            </a:spcAft>
          </a:pPr>
          <a:r>
            <a:rPr lang="en-US" sz="1200" kern="1200" dirty="0"/>
            <a:t>Fastest</a:t>
          </a:r>
        </a:p>
      </dsp:txBody>
      <dsp:txXfrm rot="-5400000">
        <a:off x="1" y="291262"/>
        <a:ext cx="579460" cy="248341"/>
      </dsp:txXfrm>
    </dsp:sp>
    <dsp:sp modelId="{5C16BE6E-AD61-8744-8D4B-7E5C478A65EF}">
      <dsp:nvSpPr>
        <dsp:cNvPr id="0" name=""/>
        <dsp:cNvSpPr/>
      </dsp:nvSpPr>
      <dsp:spPr>
        <a:xfrm rot="5400000">
          <a:off x="1527231" y="-946237"/>
          <a:ext cx="538070" cy="243361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EC2 SAS - Hot / Warm</a:t>
          </a:r>
        </a:p>
      </dsp:txBody>
      <dsp:txXfrm rot="-5400000">
        <a:off x="579460" y="27800"/>
        <a:ext cx="2407346" cy="485538"/>
      </dsp:txXfrm>
    </dsp:sp>
    <dsp:sp modelId="{7E11BAEB-EF18-B24A-BE27-13BE84D6D10F}">
      <dsp:nvSpPr>
        <dsp:cNvPr id="0" name=""/>
        <dsp:cNvSpPr/>
      </dsp:nvSpPr>
      <dsp:spPr>
        <a:xfrm rot="5400000">
          <a:off x="-124170" y="854285"/>
          <a:ext cx="827801" cy="579460"/>
        </a:xfrm>
        <a:prstGeom prst="chevron">
          <a:avLst/>
        </a:prstGeom>
        <a:gradFill flip="none" rotWithShape="0">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Fast</a:t>
          </a:r>
        </a:p>
      </dsp:txBody>
      <dsp:txXfrm rot="-5400000">
        <a:off x="1" y="1019844"/>
        <a:ext cx="579460" cy="248341"/>
      </dsp:txXfrm>
    </dsp:sp>
    <dsp:sp modelId="{4851F69E-01C6-D748-BDB6-32F7EBDB676E}">
      <dsp:nvSpPr>
        <dsp:cNvPr id="0" name=""/>
        <dsp:cNvSpPr/>
      </dsp:nvSpPr>
      <dsp:spPr>
        <a:xfrm rot="5400000">
          <a:off x="1527231" y="-217655"/>
          <a:ext cx="538070" cy="243361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EBS - Cold Buckets</a:t>
          </a:r>
          <a:r>
            <a:rPr lang="en-US" sz="1700" kern="1200" baseline="0" dirty="0"/>
            <a:t> </a:t>
          </a:r>
          <a:r>
            <a:rPr lang="en-US" sz="1700" kern="1200" dirty="0"/>
            <a:t>(Magnetic)</a:t>
          </a:r>
        </a:p>
      </dsp:txBody>
      <dsp:txXfrm rot="-5400000">
        <a:off x="579460" y="756382"/>
        <a:ext cx="2407346" cy="485538"/>
      </dsp:txXfrm>
    </dsp:sp>
    <dsp:sp modelId="{11F066A3-21E6-9C40-B4F6-4B6176706CE0}">
      <dsp:nvSpPr>
        <dsp:cNvPr id="0" name=""/>
        <dsp:cNvSpPr/>
      </dsp:nvSpPr>
      <dsp:spPr>
        <a:xfrm rot="5400000">
          <a:off x="-124170" y="1582866"/>
          <a:ext cx="827801" cy="579460"/>
        </a:xfrm>
        <a:prstGeom prst="chevron">
          <a:avLst/>
        </a:prstGeom>
        <a:gradFill flip="none" rotWithShape="0">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Slow</a:t>
          </a:r>
        </a:p>
      </dsp:txBody>
      <dsp:txXfrm rot="-5400000">
        <a:off x="1" y="1748425"/>
        <a:ext cx="579460" cy="248341"/>
      </dsp:txXfrm>
    </dsp:sp>
    <dsp:sp modelId="{0AA3ED03-C758-5446-B6B2-6DB634F8BE3F}">
      <dsp:nvSpPr>
        <dsp:cNvPr id="0" name=""/>
        <dsp:cNvSpPr/>
      </dsp:nvSpPr>
      <dsp:spPr>
        <a:xfrm rot="5400000">
          <a:off x="1527231" y="510925"/>
          <a:ext cx="538070" cy="243361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S3 - Frozen Buckets</a:t>
          </a:r>
        </a:p>
      </dsp:txBody>
      <dsp:txXfrm rot="-5400000">
        <a:off x="579460" y="1484962"/>
        <a:ext cx="2407346" cy="485538"/>
      </dsp:txXfrm>
    </dsp:sp>
    <dsp:sp modelId="{17BD5B84-07F4-2C42-9880-6E91727EFF54}">
      <dsp:nvSpPr>
        <dsp:cNvPr id="0" name=""/>
        <dsp:cNvSpPr/>
      </dsp:nvSpPr>
      <dsp:spPr>
        <a:xfrm rot="5400000">
          <a:off x="-124170" y="2311448"/>
          <a:ext cx="827801" cy="579460"/>
        </a:xfrm>
        <a:prstGeom prst="chevron">
          <a:avLst/>
        </a:prstGeom>
        <a:gradFill flip="none" rotWithShape="0">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a:t>Slowest</a:t>
          </a:r>
        </a:p>
      </dsp:txBody>
      <dsp:txXfrm rot="-5400000">
        <a:off x="1" y="2477007"/>
        <a:ext cx="579460" cy="248341"/>
      </dsp:txXfrm>
    </dsp:sp>
    <dsp:sp modelId="{5D43C771-A9EF-CF47-B7E9-BEDACA39B305}">
      <dsp:nvSpPr>
        <dsp:cNvPr id="0" name=""/>
        <dsp:cNvSpPr/>
      </dsp:nvSpPr>
      <dsp:spPr>
        <a:xfrm rot="5400000">
          <a:off x="1527231" y="1239507"/>
          <a:ext cx="538070" cy="2433612"/>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Glacier - S3 Archive</a:t>
          </a:r>
        </a:p>
      </dsp:txBody>
      <dsp:txXfrm rot="-5400000">
        <a:off x="579460" y="2213544"/>
        <a:ext cx="2407346" cy="48553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3/21/18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3/21/18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256550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The Splunk App for AWS leverages AWS Config</a:t>
            </a:r>
            <a:r>
              <a:rPr lang="en-US" baseline="0" dirty="0" smtClean="0"/>
              <a:t> </a:t>
            </a:r>
            <a:r>
              <a:rPr lang="en-US" dirty="0" smtClean="0"/>
              <a:t>in the following Dashboards / Reports:</a:t>
            </a:r>
          </a:p>
          <a:p>
            <a:pPr marL="0" indent="0">
              <a:buFont typeface="Arial"/>
              <a:buNone/>
            </a:pPr>
            <a:endParaRPr lang="en-US" dirty="0" smtClean="0"/>
          </a:p>
          <a:p>
            <a:pPr marL="342892" indent="-342892">
              <a:buFont typeface="Arial" charset="0"/>
              <a:buChar char="•"/>
            </a:pPr>
            <a:r>
              <a:rPr lang="en-US" dirty="0" smtClean="0"/>
              <a:t>Overview</a:t>
            </a:r>
          </a:p>
          <a:p>
            <a:pPr marL="342892" indent="-342892">
              <a:buFont typeface="Arial" charset="0"/>
              <a:buChar char="•"/>
            </a:pPr>
            <a:r>
              <a:rPr lang="en-US" dirty="0" smtClean="0"/>
              <a:t>Topology</a:t>
            </a:r>
          </a:p>
          <a:p>
            <a:pPr marL="342892" indent="-342892">
              <a:buFont typeface="Arial" charset="0"/>
              <a:buChar char="•"/>
            </a:pPr>
            <a:r>
              <a:rPr lang="en-US" dirty="0" smtClean="0"/>
              <a:t>Security Groups</a:t>
            </a:r>
          </a:p>
          <a:p>
            <a:pPr marL="342892" indent="-342892">
              <a:buFont typeface="Arial" charset="0"/>
              <a:buChar char="•"/>
            </a:pPr>
            <a:r>
              <a:rPr lang="en-US" dirty="0" smtClean="0"/>
              <a:t>Resource Activity</a:t>
            </a:r>
          </a:p>
          <a:p>
            <a:pPr marL="342892" indent="-342892">
              <a:buFont typeface="Arial" charset="0"/>
              <a:buChar char="•"/>
            </a:pPr>
            <a:r>
              <a:rPr lang="en-US" dirty="0" smtClean="0"/>
              <a:t>Timeline</a:t>
            </a:r>
          </a:p>
          <a:p>
            <a:pPr marL="342892" indent="-342892">
              <a:buFont typeface="Arial" charset="0"/>
              <a:buChar char="•"/>
            </a:pPr>
            <a:r>
              <a:rPr lang="en-US" dirty="0" smtClean="0"/>
              <a:t>Config Rules</a:t>
            </a: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13</a:t>
            </a:fld>
            <a:endParaRPr lang="en-US" dirty="0"/>
          </a:p>
        </p:txBody>
      </p:sp>
    </p:spTree>
    <p:extLst>
      <p:ext uri="{BB962C8B-B14F-4D97-AF65-F5344CB8AC3E}">
        <p14:creationId xmlns:p14="http://schemas.microsoft.com/office/powerpoint/2010/main" val="145528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charset="0"/>
              <a:buChar char="•"/>
            </a:pPr>
            <a:r>
              <a:rPr lang="en-US" sz="1200" b="1" dirty="0"/>
              <a:t>Cloudwatch </a:t>
            </a:r>
            <a:r>
              <a:rPr lang="en-US" sz="1200" dirty="0"/>
              <a:t>provides monitoring for </a:t>
            </a:r>
            <a:r>
              <a:rPr lang="en-US" sz="1200" b="1" dirty="0"/>
              <a:t>AWS</a:t>
            </a:r>
            <a:r>
              <a:rPr lang="en-US" sz="1200" dirty="0"/>
              <a:t> resources and the customer applications running on the Amazon infrastructure.</a:t>
            </a:r>
          </a:p>
          <a:p>
            <a:pPr marL="285750" indent="-285750">
              <a:buFont typeface="Arial" charset="0"/>
              <a:buChar char="•"/>
            </a:pPr>
            <a:r>
              <a:rPr lang="en-US" sz="1200" dirty="0"/>
              <a:t>Customers use Cloudwatch to monitor EC2 instances, EBS volumes, ELBs, RDS, VPC Flow logs, and other metrics</a:t>
            </a:r>
          </a:p>
          <a:p>
            <a:pPr marL="285750" indent="-285750">
              <a:buFont typeface="Arial" charset="0"/>
              <a:buChar char="•"/>
            </a:pPr>
            <a:r>
              <a:rPr lang="en-US" sz="1200" dirty="0"/>
              <a:t>Cloudwatch functions through AWS API’s which are available through the AWS SDK</a:t>
            </a:r>
          </a:p>
          <a:p>
            <a:endParaRPr lang="en-US" dirty="0"/>
          </a:p>
          <a:p>
            <a:r>
              <a:rPr lang="en-US" dirty="0"/>
              <a:t>Cloudwatch enables the monitoring of Ec2 instances as well as other AWS resources (</a:t>
            </a:r>
            <a:r>
              <a:rPr lang="en-US" sz="1200" b="0" i="0" kern="1200" dirty="0">
                <a:solidFill>
                  <a:schemeClr val="tx1"/>
                </a:solidFill>
                <a:effectLst/>
                <a:latin typeface="+mn-lt"/>
                <a:ea typeface="+mn-ea"/>
                <a:cs typeface="+mn-cs"/>
              </a:rPr>
              <a:t>Monitor metrics on Amazon DynamoDB tables, Amazon EBS volumes, Amazon RDS DB instances, Amazon Elastic MapReduce job flows, Elastic Load Balancers, Amazon SQS queues, Amazon SNS topics, and more for no additional charge. No additional software needs to be installed.)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 metrics can be generated</a:t>
            </a:r>
            <a:r>
              <a:rPr lang="en-US" sz="1200" b="0" i="0" kern="1200" baseline="0" dirty="0">
                <a:solidFill>
                  <a:schemeClr val="tx1"/>
                </a:solidFill>
                <a:effectLst/>
                <a:latin typeface="+mn-lt"/>
                <a:ea typeface="+mn-ea"/>
                <a:cs typeface="+mn-cs"/>
              </a:rPr>
              <a:t> for custom applications via a simple API request which are then monitored by Cloudwatch. Alarms can be set when certain thresholds are met, and users can be either be notified of these alerts, or have AWS react dynamically with auto scaling the infrastructure</a:t>
            </a:r>
            <a:r>
              <a:rPr lang="en-US" sz="1200" b="0" i="0" kern="1200" baseline="0" dirty="0" smtClean="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4FF56B3-15AD-4440-92C5-9258DAE3D54C}" type="slidenum">
              <a:rPr lang="en-US" smtClean="0"/>
              <a:t>14</a:t>
            </a:fld>
            <a:endParaRPr lang="en-US" dirty="0"/>
          </a:p>
        </p:txBody>
      </p:sp>
    </p:spTree>
    <p:extLst>
      <p:ext uri="{BB962C8B-B14F-4D97-AF65-F5344CB8AC3E}">
        <p14:creationId xmlns:p14="http://schemas.microsoft.com/office/powerpoint/2010/main" val="85743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dirty="0" smtClean="0"/>
              <a:t>The Splunk App for AWS leverages the AWS CloudWatch Service to populate</a:t>
            </a:r>
            <a:r>
              <a:rPr lang="en-US" sz="1200" b="0" baseline="0" dirty="0" smtClean="0"/>
              <a:t> the following Dashboards / Reports:</a:t>
            </a:r>
          </a:p>
          <a:p>
            <a:pPr marL="171450" indent="-171450">
              <a:buFont typeface="Arial" charset="0"/>
              <a:buChar char="•"/>
            </a:pPr>
            <a:endParaRPr lang="en-US" sz="1200" b="0" baseline="0" dirty="0" smtClean="0"/>
          </a:p>
          <a:p>
            <a:pPr marL="342892" indent="-342892">
              <a:buFont typeface="Arial" charset="0"/>
              <a:buChar char="•"/>
            </a:pPr>
            <a:r>
              <a:rPr lang="en-US" sz="1000" dirty="0" smtClean="0"/>
              <a:t>Overview</a:t>
            </a:r>
          </a:p>
          <a:p>
            <a:pPr marL="342892" indent="-342892">
              <a:buFont typeface="Arial" charset="0"/>
              <a:buChar char="•"/>
            </a:pPr>
            <a:r>
              <a:rPr lang="en-US" sz="1000" dirty="0" smtClean="0"/>
              <a:t>Topology </a:t>
            </a:r>
          </a:p>
          <a:p>
            <a:pPr marL="342892" indent="-342892">
              <a:buFont typeface="Arial" charset="0"/>
              <a:buChar char="•"/>
            </a:pPr>
            <a:r>
              <a:rPr lang="en-US" sz="1000" dirty="0" smtClean="0"/>
              <a:t>Usage Overview </a:t>
            </a:r>
          </a:p>
          <a:p>
            <a:pPr marL="342892" indent="-342892">
              <a:buFont typeface="Arial" charset="0"/>
              <a:buChar char="•"/>
            </a:pPr>
            <a:r>
              <a:rPr lang="en-US" sz="1000" dirty="0" smtClean="0"/>
              <a:t>EC2 Instances </a:t>
            </a:r>
          </a:p>
          <a:p>
            <a:pPr marL="342892" indent="-342892">
              <a:buFont typeface="Arial" charset="0"/>
              <a:buChar char="•"/>
            </a:pPr>
            <a:r>
              <a:rPr lang="en-US" sz="1000" dirty="0" smtClean="0"/>
              <a:t>EBS Volumes</a:t>
            </a:r>
          </a:p>
          <a:p>
            <a:pPr marL="342892" indent="-342892">
              <a:buFont typeface="Arial" charset="0"/>
              <a:buChar char="•"/>
            </a:pPr>
            <a:r>
              <a:rPr lang="en-US" sz="1000" dirty="0" smtClean="0"/>
              <a:t>ELB Instances</a:t>
            </a:r>
          </a:p>
          <a:p>
            <a:pPr marL="342892" indent="-342892">
              <a:buFont typeface="Arial" charset="0"/>
              <a:buChar char="•"/>
            </a:pPr>
            <a:r>
              <a:rPr lang="en-US" sz="1000" dirty="0" smtClean="0"/>
              <a:t>Relational Database Service</a:t>
            </a:r>
          </a:p>
          <a:p>
            <a:pPr marL="342892" indent="-342892">
              <a:buFont typeface="Arial" charset="0"/>
              <a:buChar char="•"/>
            </a:pPr>
            <a:r>
              <a:rPr lang="en-US" sz="1000" dirty="0" smtClean="0"/>
              <a:t>Current Month Estimated Billing</a:t>
            </a:r>
          </a:p>
          <a:p>
            <a:pPr marL="342892" indent="-342892">
              <a:buFont typeface="Arial" charset="0"/>
              <a:buChar char="•"/>
            </a:pPr>
            <a:r>
              <a:rPr lang="en-US" sz="1000" dirty="0" smtClean="0"/>
              <a:t>Insights Overview / </a:t>
            </a:r>
          </a:p>
          <a:p>
            <a:pPr marL="342892" indent="-342892">
              <a:buFont typeface="Arial" charset="0"/>
              <a:buChar char="•"/>
            </a:pPr>
            <a:r>
              <a:rPr lang="en-US" sz="1000" dirty="0" smtClean="0"/>
              <a:t>EC2 / ELB / EBS Insights</a:t>
            </a:r>
          </a:p>
          <a:p>
            <a:pPr marL="342892" indent="-342892">
              <a:buFont typeface="Arial" charset="0"/>
              <a:buChar char="•"/>
            </a:pPr>
            <a:r>
              <a:rPr lang="en-US" sz="1000" dirty="0" smtClean="0"/>
              <a:t>Billing Anomaly Insights</a:t>
            </a:r>
          </a:p>
          <a:p>
            <a:pPr marL="342892" indent="-342892">
              <a:buFont typeface="Arial" charset="0"/>
              <a:buChar char="•"/>
            </a:pPr>
            <a:r>
              <a:rPr lang="en-US" sz="1000" dirty="0" smtClean="0"/>
              <a:t>Lambda</a:t>
            </a:r>
          </a:p>
          <a:p>
            <a:pPr marL="0" indent="0">
              <a:buFont typeface="Arial" charset="0"/>
              <a:buNone/>
            </a:pPr>
            <a:endParaRPr lang="en-US" b="0" dirty="0"/>
          </a:p>
        </p:txBody>
      </p:sp>
      <p:sp>
        <p:nvSpPr>
          <p:cNvPr id="4" name="Slide Number Placeholder 3"/>
          <p:cNvSpPr>
            <a:spLocks noGrp="1"/>
          </p:cNvSpPr>
          <p:nvPr>
            <p:ph type="sldNum" sz="quarter" idx="10"/>
          </p:nvPr>
        </p:nvSpPr>
        <p:spPr/>
        <p:txBody>
          <a:bodyPr/>
          <a:lstStyle/>
          <a:p>
            <a:fld id="{54FF56B3-15AD-4440-92C5-9258DAE3D54C}" type="slidenum">
              <a:rPr lang="en-US" smtClean="0"/>
              <a:t>15</a:t>
            </a:fld>
            <a:endParaRPr lang="en-US" dirty="0"/>
          </a:p>
        </p:txBody>
      </p:sp>
    </p:spTree>
    <p:extLst>
      <p:ext uri="{BB962C8B-B14F-4D97-AF65-F5344CB8AC3E}">
        <p14:creationId xmlns:p14="http://schemas.microsoft.com/office/powerpoint/2010/main" val="305189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CloudWatch Logs are used by the Splunk App for AWS to populate</a:t>
            </a:r>
            <a:r>
              <a:rPr lang="en-US" baseline="0" dirty="0" smtClean="0"/>
              <a:t> the following Dashboards and Reports: </a:t>
            </a:r>
          </a:p>
          <a:p>
            <a:pPr>
              <a:buFont typeface="Arial" charset="0"/>
              <a:buChar char="•"/>
            </a:pPr>
            <a:r>
              <a:rPr lang="en-US" sz="1000" dirty="0" smtClean="0"/>
              <a:t>Topology</a:t>
            </a:r>
          </a:p>
          <a:p>
            <a:pPr>
              <a:buFont typeface="Arial" charset="0"/>
              <a:buChar char="•"/>
            </a:pPr>
            <a:r>
              <a:rPr lang="en-US" sz="1000" dirty="0" smtClean="0"/>
              <a:t>VPC Flow Logs </a:t>
            </a:r>
            <a:r>
              <a:rPr lang="mr-IN" sz="1000" dirty="0" smtClean="0"/>
              <a:t>–</a:t>
            </a:r>
            <a:r>
              <a:rPr lang="en-US" sz="1000" dirty="0" smtClean="0"/>
              <a:t> Traffic Analysis</a:t>
            </a:r>
          </a:p>
          <a:p>
            <a:pPr>
              <a:buFont typeface="Arial" charset="0"/>
              <a:buChar char="•"/>
            </a:pPr>
            <a:r>
              <a:rPr lang="en-US" sz="1000" dirty="0" smtClean="0"/>
              <a:t>VPC Flow Logs </a:t>
            </a:r>
            <a:r>
              <a:rPr lang="mr-IN" sz="1000" dirty="0" smtClean="0"/>
              <a:t>–</a:t>
            </a:r>
            <a:r>
              <a:rPr lang="en-US" sz="1000" dirty="0" smtClean="0"/>
              <a:t> Security</a:t>
            </a:r>
          </a:p>
          <a:p>
            <a:pPr>
              <a:buFont typeface="Arial" charset="0"/>
              <a:buChar char="•"/>
            </a:pPr>
            <a:r>
              <a:rPr lang="en-US" sz="1000" dirty="0" smtClean="0"/>
              <a:t>Analysis</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16</a:t>
            </a:fld>
            <a:endParaRPr lang="en-US" dirty="0"/>
          </a:p>
        </p:txBody>
      </p:sp>
    </p:spTree>
    <p:extLst>
      <p:ext uri="{BB962C8B-B14F-4D97-AF65-F5344CB8AC3E}">
        <p14:creationId xmlns:p14="http://schemas.microsoft.com/office/powerpoint/2010/main" val="513650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200" dirty="0"/>
              <a:t>AWS </a:t>
            </a:r>
            <a:r>
              <a:rPr lang="en-US" sz="1200" dirty="0" err="1"/>
              <a:t>CloudTrail</a:t>
            </a:r>
            <a:r>
              <a:rPr lang="en-US" sz="1200" dirty="0"/>
              <a:t> is a web service that records AWS API calls for your account and delivers log files to you. </a:t>
            </a:r>
          </a:p>
          <a:p>
            <a:pPr marL="285750" indent="-285750">
              <a:buFont typeface="Arial" charset="0"/>
              <a:buChar char="•"/>
            </a:pPr>
            <a:r>
              <a:rPr lang="en-US" sz="1200" dirty="0"/>
              <a:t>The recorded information includes the identity of the API caller, the time of the API call, the source IP address of the API caller, the request parameters, and the response elements returned by the AWS service.</a:t>
            </a:r>
          </a:p>
          <a:p>
            <a:pPr marL="285750" indent="-285750">
              <a:buFont typeface="Arial" charset="0"/>
              <a:buChar char="•"/>
            </a:pPr>
            <a:endParaRPr lang="en-US" dirty="0"/>
          </a:p>
          <a:p>
            <a:pPr marL="285750" indent="-285750">
              <a:buFont typeface="Arial" charset="0"/>
              <a:buChar char="•"/>
            </a:pPr>
            <a:r>
              <a:rPr lang="en-US" dirty="0"/>
              <a:t>The AWS API call history produced by </a:t>
            </a:r>
            <a:r>
              <a:rPr lang="en-US" dirty="0" err="1"/>
              <a:t>CloudTrail</a:t>
            </a:r>
            <a:r>
              <a:rPr lang="en-US" dirty="0"/>
              <a:t> enables security analysis, resource change tracking, and compliance auditing.</a:t>
            </a:r>
          </a:p>
          <a:p>
            <a:pPr marL="285750" indent="-285750">
              <a:buFont typeface="Arial" charset="0"/>
              <a:buChar char="•"/>
            </a:pPr>
            <a:r>
              <a:rPr lang="en-US" dirty="0"/>
              <a:t>With </a:t>
            </a:r>
            <a:r>
              <a:rPr lang="en-US" dirty="0" err="1"/>
              <a:t>CloudTrail</a:t>
            </a:r>
            <a:r>
              <a:rPr lang="en-US" dirty="0"/>
              <a:t>, you can get a history of AWS API calls for your account, including API calls made via the AWS Management Console, AWS SDKs, command line tools, and higher-level AWS services (such as AWS CloudFormation). </a:t>
            </a:r>
          </a:p>
          <a:p>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17</a:t>
            </a:fld>
            <a:endParaRPr lang="en-US" dirty="0"/>
          </a:p>
        </p:txBody>
      </p:sp>
    </p:spTree>
    <p:extLst>
      <p:ext uri="{BB962C8B-B14F-4D97-AF65-F5344CB8AC3E}">
        <p14:creationId xmlns:p14="http://schemas.microsoft.com/office/powerpoint/2010/main" val="2115992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Splunk App for AWS uses the CloudTrail data to populate the following Dashboards / Reports:</a:t>
            </a:r>
          </a:p>
          <a:p>
            <a:pPr marL="472246" lvl="1" indent="-214313">
              <a:buFont typeface="Arial" charset="0"/>
              <a:buChar char="•"/>
            </a:pPr>
            <a:r>
              <a:rPr lang="en-US" sz="1400" dirty="0" smtClean="0"/>
              <a:t>Overview</a:t>
            </a:r>
          </a:p>
          <a:p>
            <a:pPr marL="472246" lvl="1" indent="-214313">
              <a:buFont typeface="Arial" charset="0"/>
              <a:buChar char="•"/>
            </a:pPr>
            <a:r>
              <a:rPr lang="en-US" sz="1400" dirty="0" smtClean="0"/>
              <a:t>Topology</a:t>
            </a:r>
          </a:p>
          <a:p>
            <a:pPr marL="472246" lvl="1" indent="-214313">
              <a:buFont typeface="Arial" charset="0"/>
              <a:buChar char="•"/>
            </a:pPr>
            <a:r>
              <a:rPr lang="en-US" sz="1400" dirty="0" smtClean="0"/>
              <a:t>Security Overview</a:t>
            </a:r>
          </a:p>
          <a:p>
            <a:pPr marL="472246" lvl="1" indent="-214313">
              <a:buFont typeface="Arial" charset="0"/>
              <a:buChar char="•"/>
            </a:pPr>
            <a:r>
              <a:rPr lang="en-US" sz="1400" dirty="0" smtClean="0"/>
              <a:t>IAM Activity</a:t>
            </a:r>
          </a:p>
          <a:p>
            <a:pPr marL="472246" lvl="1" indent="-214313">
              <a:buFont typeface="Arial" charset="0"/>
              <a:buChar char="•"/>
            </a:pPr>
            <a:r>
              <a:rPr lang="en-US" sz="1400" dirty="0" smtClean="0"/>
              <a:t>VPC Activity</a:t>
            </a:r>
          </a:p>
          <a:p>
            <a:pPr marL="472246" lvl="1" indent="-214313">
              <a:buFont typeface="Arial" charset="0"/>
              <a:buChar char="•"/>
            </a:pPr>
            <a:r>
              <a:rPr lang="en-US" sz="1400" dirty="0" smtClean="0"/>
              <a:t>Security Groups</a:t>
            </a:r>
          </a:p>
          <a:p>
            <a:pPr marL="472246" lvl="1" indent="-214313">
              <a:buFont typeface="Arial" charset="0"/>
              <a:buChar char="•"/>
            </a:pPr>
            <a:r>
              <a:rPr lang="en-US" sz="1400" dirty="0" smtClean="0"/>
              <a:t>Key Pairs Activity</a:t>
            </a:r>
          </a:p>
          <a:p>
            <a:pPr marL="472246" lvl="1" indent="-214313">
              <a:buFont typeface="Arial" charset="0"/>
              <a:buChar char="•"/>
            </a:pPr>
            <a:r>
              <a:rPr lang="en-US" sz="1400" dirty="0" smtClean="0"/>
              <a:t>Network ACLs</a:t>
            </a:r>
          </a:p>
          <a:p>
            <a:pPr marL="472246" lvl="1" indent="-214313">
              <a:buFont typeface="Arial" charset="0"/>
              <a:buChar char="•"/>
            </a:pPr>
            <a:r>
              <a:rPr lang="en-US" sz="1400" dirty="0" smtClean="0"/>
              <a:t>User Activity</a:t>
            </a:r>
          </a:p>
          <a:p>
            <a:pPr marL="472246" lvl="1" indent="-214313">
              <a:buFont typeface="Arial" charset="0"/>
              <a:buChar char="•"/>
            </a:pPr>
            <a:r>
              <a:rPr lang="en-US" sz="1400" dirty="0" smtClean="0"/>
              <a:t>Insights Overview</a:t>
            </a:r>
          </a:p>
          <a:p>
            <a:pPr marL="472246" lvl="1" indent="-214313">
              <a:buFont typeface="Arial" charset="0"/>
              <a:buChar char="•"/>
            </a:pPr>
            <a:r>
              <a:rPr lang="en-US" sz="1400" dirty="0" smtClean="0"/>
              <a:t>Security Anomaly Insights</a:t>
            </a:r>
          </a:p>
          <a:p>
            <a:pPr marL="472246" lvl="1" indent="-214313">
              <a:buFont typeface="Arial" charset="0"/>
              <a:buChar char="•"/>
            </a:pPr>
            <a:r>
              <a:rPr lang="en-US" sz="1400" dirty="0" smtClean="0"/>
              <a:t>Timeline</a:t>
            </a:r>
          </a:p>
          <a:p>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18</a:t>
            </a:fld>
            <a:endParaRPr lang="en-US" dirty="0"/>
          </a:p>
        </p:txBody>
      </p:sp>
    </p:spTree>
    <p:extLst>
      <p:ext uri="{BB962C8B-B14F-4D97-AF65-F5344CB8AC3E}">
        <p14:creationId xmlns:p14="http://schemas.microsoft.com/office/powerpoint/2010/main" val="250612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streaming data pipe,</a:t>
            </a:r>
            <a:r>
              <a:rPr lang="en-US" baseline="0" dirty="0"/>
              <a:t> similar to </a:t>
            </a:r>
            <a:r>
              <a:rPr lang="en-US" baseline="0" dirty="0" err="1"/>
              <a:t>Kafkta</a:t>
            </a:r>
            <a:r>
              <a:rPr lang="en-US" baseline="0" dirty="0"/>
              <a:t> in the </a:t>
            </a:r>
            <a:r>
              <a:rPr lang="en-US" baseline="0" dirty="0" smtClean="0"/>
              <a:t>open source </a:t>
            </a:r>
            <a:r>
              <a:rPr lang="en-US" baseline="0" dirty="0"/>
              <a:t>world. Splunk can listen to Kinesis streams and process and </a:t>
            </a:r>
            <a:r>
              <a:rPr lang="en-US" baseline="0" dirty="0" smtClean="0"/>
              <a:t>analyze </a:t>
            </a:r>
            <a:r>
              <a:rPr lang="en-US" baseline="0" dirty="0"/>
              <a:t>the data in Splunk.</a:t>
            </a: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19</a:t>
            </a:fld>
            <a:endParaRPr lang="en-US" dirty="0"/>
          </a:p>
        </p:txBody>
      </p:sp>
    </p:spTree>
    <p:extLst>
      <p:ext uri="{BB962C8B-B14F-4D97-AF65-F5344CB8AC3E}">
        <p14:creationId xmlns:p14="http://schemas.microsoft.com/office/powerpoint/2010/main" val="1388578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032388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On-demand compute that executes</a:t>
            </a:r>
            <a:r>
              <a:rPr lang="en-US" baseline="0" dirty="0"/>
              <a:t> code based on blueprints.  Splunk leverages Lambda functions to send data into HEC from CloudWatch Logs like </a:t>
            </a:r>
            <a:r>
              <a:rPr lang="en-US" baseline="0" dirty="0" err="1"/>
              <a:t>VPCFlow</a:t>
            </a:r>
            <a:r>
              <a:rPr lang="en-US" baseline="0" dirty="0"/>
              <a:t> Logs.</a:t>
            </a: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21</a:t>
            </a:fld>
            <a:endParaRPr lang="en-US" dirty="0"/>
          </a:p>
        </p:txBody>
      </p:sp>
    </p:spTree>
    <p:extLst>
      <p:ext uri="{BB962C8B-B14F-4D97-AF65-F5344CB8AC3E}">
        <p14:creationId xmlns:p14="http://schemas.microsoft.com/office/powerpoint/2010/main" val="1892770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state for collecting</a:t>
            </a:r>
            <a:r>
              <a:rPr lang="en-US" baseline="0" dirty="0" smtClean="0"/>
              <a:t> AWS data and sending it into Splunk can be broken down into two paths. The Splunk Add-on for AWS leverages the AWS python SDK (</a:t>
            </a:r>
            <a:r>
              <a:rPr lang="en-US" baseline="0" dirty="0" err="1" smtClean="0"/>
              <a:t>boto</a:t>
            </a:r>
            <a:r>
              <a:rPr lang="en-US" baseline="0" dirty="0" smtClean="0"/>
              <a:t>) to collect the data from the AWS services. The higher volume data feeds such as CloudWatch Logs like </a:t>
            </a:r>
            <a:r>
              <a:rPr lang="en-US" baseline="0" dirty="0" err="1" smtClean="0"/>
              <a:t>VPCFlow</a:t>
            </a:r>
            <a:r>
              <a:rPr lang="en-US" baseline="0" dirty="0" smtClean="0"/>
              <a:t> Logs or Kinesis Streams would be better collected using the Splunk HTTP Event Collector (HEC). </a:t>
            </a:r>
          </a:p>
          <a:p>
            <a:endParaRPr lang="en-US" baseline="0" dirty="0" smtClean="0"/>
          </a:p>
          <a:p>
            <a:r>
              <a:rPr lang="en-US" baseline="0" dirty="0" smtClean="0"/>
              <a:t>The input mechanism used by Splunk is constantly evolving, please stay tuned for future changes to this architecture. </a:t>
            </a: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22</a:t>
            </a:fld>
            <a:endParaRPr lang="en-US" dirty="0"/>
          </a:p>
        </p:txBody>
      </p:sp>
    </p:spTree>
    <p:extLst>
      <p:ext uri="{BB962C8B-B14F-4D97-AF65-F5344CB8AC3E}">
        <p14:creationId xmlns:p14="http://schemas.microsoft.com/office/powerpoint/2010/main" val="166679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~2:00 minutes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Enumerate AWS specific offerings and solutions. Briefly describe each one:</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cloud – SaaS application built on AWS, 100% uptime SLA and it’s SOC 2 certified</a:t>
            </a:r>
          </a:p>
          <a:p>
            <a:pPr eaLnBrk="1" hangingPunct="1">
              <a:spcBef>
                <a:spcPct val="0"/>
              </a:spcBef>
            </a:pPr>
            <a:r>
              <a:rPr lang="en-US" altLang="en-US" dirty="0">
                <a:latin typeface="Arial" charset="0"/>
                <a:ea typeface="ＭＳ Ｐゴシック" charset="-128"/>
              </a:rPr>
              <a:t>Splunk paid AMI coming in July , currently you can get a BYOL in marketplace AMI.</a:t>
            </a:r>
          </a:p>
          <a:p>
            <a:pPr eaLnBrk="1" hangingPunct="1">
              <a:spcBef>
                <a:spcPct val="0"/>
              </a:spcBef>
            </a:pPr>
            <a:r>
              <a:rPr lang="en-US" altLang="en-US" dirty="0">
                <a:latin typeface="Arial" charset="0"/>
                <a:ea typeface="ＭＳ Ｐゴシック" charset="-128"/>
              </a:rPr>
              <a:t>Splunk </a:t>
            </a:r>
            <a:r>
              <a:rPr lang="en-US" altLang="en-US" dirty="0" smtClean="0">
                <a:latin typeface="Arial" charset="0"/>
                <a:ea typeface="ＭＳ Ｐゴシック" charset="-128"/>
              </a:rPr>
              <a:t>Insights for AWS</a:t>
            </a:r>
            <a:endParaRPr lang="en-US" altLang="en-US" dirty="0">
              <a:latin typeface="Arial" charset="0"/>
              <a:ea typeface="ＭＳ Ｐゴシック" charset="-128"/>
            </a:endParaRP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Enterprise Security: This</a:t>
            </a:r>
            <a:r>
              <a:rPr lang="en-US" altLang="en-US" baseline="0" dirty="0">
                <a:latin typeface="Arial" charset="0"/>
                <a:ea typeface="ＭＳ Ｐゴシック" charset="-128"/>
              </a:rPr>
              <a:t> is positioned as a “premium service”</a:t>
            </a:r>
            <a:endParaRPr lang="en-US" altLang="en-US" dirty="0">
              <a:latin typeface="Arial" charset="0"/>
              <a:ea typeface="ＭＳ Ｐゴシック" charset="-128"/>
            </a:endParaRP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ITSI: </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App for AWS: </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8975297E-A79C-3E4A-830A-C83C47FA87C7}" type="slidenum">
              <a:rPr lang="en-US" altLang="en-US" sz="1200">
                <a:solidFill>
                  <a:srgbClr val="000000"/>
                </a:solidFill>
              </a:rPr>
              <a:pPr/>
              <a:t>3</a:t>
            </a:fld>
            <a:endParaRPr lang="en-US" altLang="en-US" sz="1200" dirty="0">
              <a:solidFill>
                <a:srgbClr val="000000"/>
              </a:solidFill>
            </a:endParaRPr>
          </a:p>
        </p:txBody>
      </p:sp>
    </p:spTree>
    <p:extLst>
      <p:ext uri="{BB962C8B-B14F-4D97-AF65-F5344CB8AC3E}">
        <p14:creationId xmlns:p14="http://schemas.microsoft.com/office/powerpoint/2010/main" val="83880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Shape 125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52" name="Shape 1252"/>
          <p:cNvSpPr txBox="1">
            <a:spLocks noGrp="1"/>
          </p:cNvSpPr>
          <p:nvPr>
            <p:ph type="body" idx="1"/>
          </p:nvPr>
        </p:nvSpPr>
        <p:spPr>
          <a:xfrm>
            <a:off x="685800" y="4400550"/>
            <a:ext cx="5486399" cy="398144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100000"/>
              <a:buFont typeface="Arial"/>
              <a:buNone/>
            </a:pPr>
            <a:r>
              <a:rPr lang="en-US" sz="1200" b="0" i="0" u="none" strike="noStrike" cap="none" dirty="0" smtClean="0">
                <a:solidFill>
                  <a:schemeClr val="lt1"/>
                </a:solidFill>
                <a:latin typeface="Arial"/>
                <a:ea typeface="Arial"/>
                <a:cs typeface="Arial"/>
                <a:sym typeface="Arial"/>
              </a:rPr>
              <a:t>Splunk has</a:t>
            </a:r>
            <a:r>
              <a:rPr lang="en-US" sz="1200" b="0" i="0" u="none" strike="noStrike" cap="none" baseline="0" dirty="0" smtClean="0">
                <a:solidFill>
                  <a:schemeClr val="lt1"/>
                </a:solidFill>
                <a:latin typeface="Arial"/>
                <a:ea typeface="Arial"/>
                <a:cs typeface="Arial"/>
                <a:sym typeface="Arial"/>
              </a:rPr>
              <a:t> a number of AWS competencies and is an active member of the Amazon Partner Network. </a:t>
            </a:r>
            <a:endParaRPr sz="1200" b="0" i="0" u="none" strike="noStrike" cap="none" dirty="0">
              <a:solidFill>
                <a:schemeClr val="lt1"/>
              </a:solidFill>
              <a:latin typeface="Arial"/>
              <a:ea typeface="Arial"/>
              <a:cs typeface="Arial"/>
              <a:sym typeface="Arial"/>
            </a:endParaRPr>
          </a:p>
        </p:txBody>
      </p:sp>
      <p:sp>
        <p:nvSpPr>
          <p:cNvPr id="1253" name="Shape 1253"/>
          <p:cNvSpPr txBox="1">
            <a:spLocks noGrp="1"/>
          </p:cNvSpPr>
          <p:nvPr>
            <p:ph type="sldNum" idx="12"/>
          </p:nvPr>
        </p:nvSpPr>
        <p:spPr>
          <a:xfrm>
            <a:off x="3975098" y="8659813"/>
            <a:ext cx="736599" cy="32940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000">
                <a:solidFill>
                  <a:schemeClr val="lt1"/>
                </a:solidFill>
                <a:latin typeface="Arial"/>
                <a:ea typeface="Arial"/>
                <a:cs typeface="Arial"/>
                <a:sym typeface="Arial"/>
              </a:rPr>
              <a:t>4</a:t>
            </a:fld>
            <a:endParaRPr lang="en-US" sz="1000">
              <a:solidFill>
                <a:schemeClr val="lt1"/>
              </a:solidFill>
              <a:latin typeface="Arial"/>
              <a:ea typeface="Arial"/>
              <a:cs typeface="Arial"/>
              <a:sym typeface="Arial"/>
            </a:endParaRPr>
          </a:p>
        </p:txBody>
      </p:sp>
    </p:spTree>
    <p:extLst>
      <p:ext uri="{BB962C8B-B14F-4D97-AF65-F5344CB8AC3E}">
        <p14:creationId xmlns:p14="http://schemas.microsoft.com/office/powerpoint/2010/main" val="1682444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those of you who are new to Cloud, just remember cloud is simply using someone else’s computer.  There are significant benefits to doing this which we will cover during this presentation.</a:t>
            </a:r>
            <a:endParaRPr lang="en-US" baseline="0"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875356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a:t>
            </a:r>
            <a:r>
              <a:rPr lang="en-US" baseline="0" dirty="0" smtClean="0"/>
              <a:t> a list of general AWS terms that we will be referencing for this workshop. We will explain all of these terms and how they are relevant to the Splunk App for AWS.</a:t>
            </a:r>
            <a:endParaRPr lang="en-US" dirty="0"/>
          </a:p>
        </p:txBody>
      </p:sp>
      <p:sp>
        <p:nvSpPr>
          <p:cNvPr id="4" name="Slide Number Placeholder 3"/>
          <p:cNvSpPr>
            <a:spLocks noGrp="1"/>
          </p:cNvSpPr>
          <p:nvPr>
            <p:ph type="sldNum" sz="quarter" idx="10"/>
          </p:nvPr>
        </p:nvSpPr>
        <p:spPr/>
        <p:txBody>
          <a:bodyPr/>
          <a:lstStyle/>
          <a:p>
            <a:fld id="{207F47FC-E74D-A640-92AC-2FAAB579D504}" type="slidenum">
              <a:rPr lang="en-US" smtClean="0"/>
              <a:t>7</a:t>
            </a:fld>
            <a:endParaRPr lang="en-US" dirty="0"/>
          </a:p>
        </p:txBody>
      </p:sp>
    </p:spTree>
    <p:extLst>
      <p:ext uri="{BB962C8B-B14F-4D97-AF65-F5344CB8AC3E}">
        <p14:creationId xmlns:p14="http://schemas.microsoft.com/office/powerpoint/2010/main" val="985758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help some people understand</a:t>
            </a:r>
            <a:r>
              <a:rPr lang="en-US" baseline="0" dirty="0" smtClean="0"/>
              <a:t> the concepts of AWS, here is a comparison of legacy data center terminology matched with it’s AWS equivalent.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20815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 on AWS can be</a:t>
            </a:r>
            <a:r>
              <a:rPr lang="en-US" baseline="0" dirty="0" smtClean="0"/>
              <a:t> broken down into four groups. The first is server attached storage (SAS) which is storage directly attached to the server instance. This is the fastest storage of the group but has one major flaw in that it is ephemeral.  If your server goes down, then you will potentially lose all your data. This tier of storage is ideal for Hot/Warm clustered data.</a:t>
            </a:r>
          </a:p>
          <a:p>
            <a:endParaRPr lang="en-US" baseline="0" dirty="0" smtClean="0"/>
          </a:p>
          <a:p>
            <a:r>
              <a:rPr lang="en-US" baseline="0" dirty="0" smtClean="0"/>
              <a:t>EBS (Elastic Block Storage) is data which can be attached over the network to your instance. This is similar to SAN storage. The main drawback for EBS is cost since you need to purchase provisioned IO to guarantee storage performance. The slower EBS volumes can be used to store Cold buckets in Splunk. </a:t>
            </a:r>
          </a:p>
          <a:p>
            <a:endParaRPr lang="en-US" baseline="0" dirty="0" smtClean="0"/>
          </a:p>
          <a:p>
            <a:r>
              <a:rPr lang="en-US" baseline="0" dirty="0" smtClean="0"/>
              <a:t>S3 (Simple Storage Service) is similar to HDFS or Object storage like </a:t>
            </a:r>
            <a:r>
              <a:rPr lang="en-US" baseline="0" dirty="0" err="1" smtClean="0"/>
              <a:t>Ceph</a:t>
            </a:r>
            <a:r>
              <a:rPr lang="en-US" baseline="0" dirty="0" smtClean="0"/>
              <a:t>. Splunk can archive it’s Frozen data to this tier of storage.</a:t>
            </a:r>
          </a:p>
          <a:p>
            <a:endParaRPr lang="en-US" baseline="0" dirty="0" smtClean="0"/>
          </a:p>
          <a:p>
            <a:r>
              <a:rPr lang="en-US" baseline="0" dirty="0" smtClean="0"/>
              <a:t>Glacier is very slow, and only used to archive data. It is tape backup and has a long SLA to retrieve and restore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68930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58" indent="-380958">
              <a:buFont typeface="Arial"/>
              <a:buChar char="•"/>
            </a:pPr>
            <a:r>
              <a:rPr lang="en-US" dirty="0"/>
              <a:t>AWS Config is a fully managed service that provides you with an AWS resource inventory, configuration history, and configuration change notifications to enable security and governance. Config Rules enables you to create rules that automatically check the configuration of AWS resources recorded by AWS Config.</a:t>
            </a:r>
          </a:p>
          <a:p>
            <a:pPr marL="380958" indent="-380958">
              <a:buFont typeface="Arial"/>
              <a:buChar char="•"/>
            </a:pPr>
            <a:r>
              <a:rPr lang="en-US" dirty="0"/>
              <a:t>Common use cases:</a:t>
            </a:r>
          </a:p>
          <a:p>
            <a:pPr marL="924884" lvl="1" indent="-380958">
              <a:buFont typeface="Wingdings" charset="2"/>
              <a:buChar char="Ø"/>
            </a:pPr>
            <a:r>
              <a:rPr lang="en-US" dirty="0"/>
              <a:t>Discovery</a:t>
            </a:r>
          </a:p>
          <a:p>
            <a:pPr marL="924884" lvl="1" indent="-380958">
              <a:buFont typeface="Wingdings" charset="2"/>
              <a:buChar char="Ø"/>
            </a:pPr>
            <a:r>
              <a:rPr lang="en-US" dirty="0"/>
              <a:t>Change Management</a:t>
            </a:r>
          </a:p>
          <a:p>
            <a:pPr marL="924884" lvl="1" indent="-380958">
              <a:buFont typeface="Wingdings" charset="2"/>
              <a:buChar char="Ø"/>
            </a:pPr>
            <a:r>
              <a:rPr lang="en-US" dirty="0"/>
              <a:t>Audit and Compliance</a:t>
            </a:r>
          </a:p>
          <a:p>
            <a:pPr marL="924884" lvl="1" indent="-380958">
              <a:buFont typeface="Wingdings" charset="2"/>
              <a:buChar char="Ø"/>
            </a:pPr>
            <a:r>
              <a:rPr lang="en-US" dirty="0"/>
              <a:t>Troubleshooting</a:t>
            </a:r>
          </a:p>
          <a:p>
            <a:pPr marL="924884" lvl="1" indent="-380958">
              <a:buFont typeface="Wingdings" charset="2"/>
              <a:buChar char="Ø"/>
            </a:pPr>
            <a:r>
              <a:rPr lang="en-US" dirty="0"/>
              <a:t>Security and Incident Analysis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AWS Config, you can discover existing and deleted AWS resources, determine your overall compliance against rules, and dive into configuration details of a resource at any point in time. These capabilities enable compliance auditing, security analysis, resource change tracking, and troubleshooting.</a:t>
            </a:r>
            <a:endParaRPr lang="en-US" dirty="0"/>
          </a:p>
        </p:txBody>
      </p:sp>
      <p:sp>
        <p:nvSpPr>
          <p:cNvPr id="4" name="Slide Number Placeholder 3"/>
          <p:cNvSpPr>
            <a:spLocks noGrp="1"/>
          </p:cNvSpPr>
          <p:nvPr>
            <p:ph type="sldNum" sz="quarter" idx="10"/>
          </p:nvPr>
        </p:nvSpPr>
        <p:spPr/>
        <p:txBody>
          <a:bodyPr/>
          <a:lstStyle/>
          <a:p>
            <a:fld id="{54FF56B3-15AD-4440-92C5-9258DAE3D54C}" type="slidenum">
              <a:rPr lang="en-US" smtClean="0"/>
              <a:t>11</a:t>
            </a:fld>
            <a:endParaRPr lang="en-US" dirty="0"/>
          </a:p>
        </p:txBody>
      </p:sp>
    </p:spTree>
    <p:extLst>
      <p:ext uri="{BB962C8B-B14F-4D97-AF65-F5344CB8AC3E}">
        <p14:creationId xmlns:p14="http://schemas.microsoft.com/office/powerpoint/2010/main" val="96822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 Config Rule represents desired configurations for a resource and is evaluated against configuration changes on the relevant resources, as recoded by AWS Config. The results of evaluating a rule against the configuration of a resource are available on a dashboard. Using Config Rules, you can assess your overall compliance and risk status from a configuration perspective, view compliance trends over time and pinpoint which configuration change caused a resource to drift out of compliance with a rule.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188461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dirty="0">
                <a:solidFill>
                  <a:srgbClr val="C00000"/>
                </a:solidFill>
              </a:rPr>
              <a:t>NOTICE </a:t>
            </a:r>
            <a:r>
              <a:rPr lang="en-US" sz="1800" b="1" i="0" baseline="0" dirty="0">
                <a:solidFill>
                  <a:srgbClr val="C00000"/>
                </a:solidFill>
              </a:rPr>
              <a:t>FROM SPLUNK</a:t>
            </a:r>
            <a:r>
              <a:rPr lang="en-US" sz="1800" b="1" i="0" dirty="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486862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2085378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9955112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20083272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9550226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9"/>
            <a:ext cx="8555969" cy="3557179"/>
          </a:xfrm>
          <a:prstGeom prst="rect">
            <a:avLst/>
          </a:prstGeom>
        </p:spPr>
        <p:txBody>
          <a:bodyPr lIns="68560" tIns="34280" rIns="68560" bIns="34280"/>
          <a:lstStyle>
            <a:lvl1pPr marL="257102" marR="0" indent="-257102" algn="l" defTabSz="816246" rtl="0" eaLnBrk="1" fontAlgn="auto" latinLnBrk="0" hangingPunct="1">
              <a:lnSpc>
                <a:spcPct val="100000"/>
              </a:lnSpc>
              <a:spcBef>
                <a:spcPts val="675"/>
              </a:spcBef>
              <a:spcAft>
                <a:spcPts val="0"/>
              </a:spcAft>
              <a:buClrTx/>
              <a:buSzPct val="80000"/>
              <a:buFontTx/>
              <a:buBlip>
                <a:blip r:embed="rId2"/>
              </a:buBlip>
              <a:tabLst/>
              <a:defRPr/>
            </a:lvl1pPr>
            <a:lvl2pPr marL="543664" marR="0" indent="-286561" algn="l" defTabSz="816246" rtl="0" eaLnBrk="1" fontAlgn="auto" latinLnBrk="0" hangingPunct="1">
              <a:lnSpc>
                <a:spcPct val="100000"/>
              </a:lnSpc>
              <a:spcBef>
                <a:spcPts val="0"/>
              </a:spcBef>
              <a:spcAft>
                <a:spcPts val="0"/>
              </a:spcAft>
              <a:buClrTx/>
              <a:buSzTx/>
              <a:buFont typeface="Calibri" pitchFamily="34" charset="0"/>
              <a:buChar char="–"/>
              <a:tabLst/>
              <a:defRPr/>
            </a:lvl2pPr>
            <a:lvl3pPr marL="712385" marR="0" indent="-158903" algn="l" defTabSz="816246"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06" marR="0" indent="-306201" algn="l" defTabSz="816246"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6457951" y="4767265"/>
            <a:ext cx="2057400" cy="273844"/>
          </a:xfrm>
          <a:prstGeom prst="rect">
            <a:avLst/>
          </a:prstGeom>
        </p:spPr>
        <p:txBody>
          <a:bodyPr/>
          <a:lstStyle>
            <a:lvl1pPr>
              <a:defRPr/>
            </a:lvl1pPr>
          </a:lstStyle>
          <a:p>
            <a:pPr>
              <a:defRPr/>
            </a:pPr>
            <a:fld id="{EC3E9CF1-D74C-C84C-BFDE-2F04DF0BE563}" type="slidenum">
              <a:rPr lang="en-US" smtClean="0"/>
              <a:pPr>
                <a:defRPr/>
              </a:pPr>
              <a:t>‹#›</a:t>
            </a:fld>
            <a:endParaRPr lang="en-US" dirty="0"/>
          </a:p>
        </p:txBody>
      </p:sp>
    </p:spTree>
    <p:extLst>
      <p:ext uri="{BB962C8B-B14F-4D97-AF65-F5344CB8AC3E}">
        <p14:creationId xmlns:p14="http://schemas.microsoft.com/office/powerpoint/2010/main" val="7798130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9"/>
            <a:ext cx="8555969" cy="3557179"/>
          </a:xfrm>
          <a:prstGeom prst="rect">
            <a:avLst/>
          </a:prstGeom>
        </p:spPr>
        <p:txBody>
          <a:bodyPr lIns="68560" tIns="34280" rIns="68560" bIns="34280"/>
          <a:lstStyle>
            <a:lvl1pPr marL="257102" marR="0" indent="-257102" algn="l" defTabSz="816246" rtl="0" eaLnBrk="1" fontAlgn="auto" latinLnBrk="0" hangingPunct="1">
              <a:lnSpc>
                <a:spcPct val="100000"/>
              </a:lnSpc>
              <a:spcBef>
                <a:spcPts val="675"/>
              </a:spcBef>
              <a:spcAft>
                <a:spcPts val="0"/>
              </a:spcAft>
              <a:buClrTx/>
              <a:buSzPct val="80000"/>
              <a:buFontTx/>
              <a:buBlip>
                <a:blip r:embed="rId2"/>
              </a:buBlip>
              <a:tabLst/>
              <a:defRPr/>
            </a:lvl1pPr>
            <a:lvl2pPr marL="543664" marR="0" indent="-286561" algn="l" defTabSz="816246" rtl="0" eaLnBrk="1" fontAlgn="auto" latinLnBrk="0" hangingPunct="1">
              <a:lnSpc>
                <a:spcPct val="100000"/>
              </a:lnSpc>
              <a:spcBef>
                <a:spcPts val="0"/>
              </a:spcBef>
              <a:spcAft>
                <a:spcPts val="0"/>
              </a:spcAft>
              <a:buClrTx/>
              <a:buSzTx/>
              <a:buFont typeface="Calibri" pitchFamily="34" charset="0"/>
              <a:buChar char="–"/>
              <a:tabLst/>
              <a:defRPr/>
            </a:lvl2pPr>
            <a:lvl3pPr marL="712385" marR="0" indent="-158903" algn="l" defTabSz="816246"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028406" marR="0" indent="-306201" algn="l" defTabSz="816246"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Placeholder 5"/>
          <p:cNvSpPr>
            <a:spLocks noGrp="1"/>
          </p:cNvSpPr>
          <p:nvPr>
            <p:ph type="sldNum" sz="quarter" idx="15"/>
          </p:nvPr>
        </p:nvSpPr>
        <p:spPr>
          <a:xfrm>
            <a:off x="6457951" y="4767265"/>
            <a:ext cx="2057400" cy="273844"/>
          </a:xfrm>
          <a:prstGeom prst="rect">
            <a:avLst/>
          </a:prstGeom>
        </p:spPr>
        <p:txBody>
          <a:bodyPr/>
          <a:lstStyle>
            <a:lvl1pPr>
              <a:defRPr/>
            </a:lvl1pPr>
          </a:lstStyle>
          <a:p>
            <a:pPr>
              <a:defRPr/>
            </a:pPr>
            <a:fld id="{EC3E9CF1-D74C-C84C-BFDE-2F04DF0BE563}" type="slidenum">
              <a:rPr lang="en-US" smtClean="0"/>
              <a:pPr>
                <a:defRPr/>
              </a:pPr>
              <a:t>‹#›</a:t>
            </a:fld>
            <a:endParaRPr lang="en-US" dirty="0"/>
          </a:p>
        </p:txBody>
      </p:sp>
    </p:spTree>
    <p:extLst>
      <p:ext uri="{BB962C8B-B14F-4D97-AF65-F5344CB8AC3E}">
        <p14:creationId xmlns:p14="http://schemas.microsoft.com/office/powerpoint/2010/main" val="225922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78383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970000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lumMod val="9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a:off x="7947328" y="4661625"/>
            <a:ext cx="1109589" cy="417726"/>
          </a:xfrm>
          <a:prstGeom prst="rect">
            <a:avLst/>
          </a:prstGeom>
        </p:spPr>
      </p:pic>
    </p:spTree>
    <p:extLst>
      <p:ext uri="{BB962C8B-B14F-4D97-AF65-F5344CB8AC3E}">
        <p14:creationId xmlns:p14="http://schemas.microsoft.com/office/powerpoint/2010/main" val="1301661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image" Target="../media/image2.png"/><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theme" Target="../theme/theme1.xml"/><Relationship Id="rId62"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62"/>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63"/>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132614014"/>
      </p:ext>
    </p:extLst>
  </p:cSld>
  <p:clrMap bg1="dk1" tx1="lt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 id="2147483838" r:id="rId38"/>
    <p:sldLayoutId id="2147483839" r:id="rId39"/>
    <p:sldLayoutId id="2147483840" r:id="rId40"/>
    <p:sldLayoutId id="2147483841" r:id="rId41"/>
    <p:sldLayoutId id="2147483842" r:id="rId42"/>
    <p:sldLayoutId id="2147483843" r:id="rId43"/>
    <p:sldLayoutId id="2147483844" r:id="rId44"/>
    <p:sldLayoutId id="2147483845" r:id="rId45"/>
    <p:sldLayoutId id="2147483846" r:id="rId46"/>
    <p:sldLayoutId id="2147483847" r:id="rId47"/>
    <p:sldLayoutId id="2147483848" r:id="rId48"/>
    <p:sldLayoutId id="2147483849" r:id="rId49"/>
    <p:sldLayoutId id="2147483850" r:id="rId50"/>
    <p:sldLayoutId id="2147483852" r:id="rId51"/>
    <p:sldLayoutId id="2147483855" r:id="rId52"/>
    <p:sldLayoutId id="2147483857" r:id="rId53"/>
    <p:sldLayoutId id="2147483858" r:id="rId54"/>
    <p:sldLayoutId id="2147483860" r:id="rId55"/>
    <p:sldLayoutId id="2147483861" r:id="rId56"/>
    <p:sldLayoutId id="2147483865" r:id="rId57"/>
    <p:sldLayoutId id="2147483795" r:id="rId58"/>
    <p:sldLayoutId id="2147483866" r:id="rId59"/>
    <p:sldLayoutId id="2147483867"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9.tiff"/><Relationship Id="rId5" Type="http://schemas.openxmlformats.org/officeDocument/2006/relationships/image" Target="../media/image30.png"/><Relationship Id="rId1" Type="http://schemas.openxmlformats.org/officeDocument/2006/relationships/tags" Target="../tags/tag4.xml"/><Relationship Id="rId2"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6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9.tiff"/><Relationship Id="rId5" Type="http://schemas.openxmlformats.org/officeDocument/2006/relationships/image" Target="../media/image34.png"/><Relationship Id="rId1" Type="http://schemas.openxmlformats.org/officeDocument/2006/relationships/tags" Target="../tags/tag5.xml"/><Relationship Id="rId2"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35.tiff"/><Relationship Id="rId5" Type="http://schemas.openxmlformats.org/officeDocument/2006/relationships/image" Target="../media/image36.tiff"/><Relationship Id="rId1" Type="http://schemas.openxmlformats.org/officeDocument/2006/relationships/tags" Target="../tags/tag6.xml"/><Relationship Id="rId2"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5.tiff"/><Relationship Id="rId5" Type="http://schemas.openxmlformats.org/officeDocument/2006/relationships/image" Target="../media/image37.png"/><Relationship Id="rId1" Type="http://schemas.openxmlformats.org/officeDocument/2006/relationships/tags" Target="../tags/tag7.xml"/><Relationship Id="rId2"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5.tiff"/><Relationship Id="rId5" Type="http://schemas.openxmlformats.org/officeDocument/2006/relationships/image" Target="../media/image38.png"/><Relationship Id="rId1" Type="http://schemas.openxmlformats.org/officeDocument/2006/relationships/tags" Target="../tags/tag8.xml"/><Relationship Id="rId2"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9.png"/><Relationship Id="rId5" Type="http://schemas.openxmlformats.org/officeDocument/2006/relationships/image" Target="../media/image40.tiff"/><Relationship Id="rId1" Type="http://schemas.openxmlformats.org/officeDocument/2006/relationships/tags" Target="../tags/tag9.xml"/><Relationship Id="rId2"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0.tiff"/><Relationship Id="rId5" Type="http://schemas.openxmlformats.org/officeDocument/2006/relationships/image" Target="../media/image41.png"/><Relationship Id="rId1" Type="http://schemas.openxmlformats.org/officeDocument/2006/relationships/tags" Target="../tags/tag10.xml"/><Relationship Id="rId2"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1" Type="http://schemas.openxmlformats.org/officeDocument/2006/relationships/tags" Target="../tags/tag11.xml"/><Relationship Id="rId2"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tiff"/><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6.tiff"/><Relationship Id="rId5" Type="http://schemas.openxmlformats.org/officeDocument/2006/relationships/image" Target="../media/image57.png"/><Relationship Id="rId1" Type="http://schemas.openxmlformats.org/officeDocument/2006/relationships/tags" Target="../tags/tag12.xml"/><Relationship Id="rId2"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8.png"/><Relationship Id="rId1" Type="http://schemas.openxmlformats.org/officeDocument/2006/relationships/tags" Target="../tags/tag13.xml"/><Relationship Id="rId2"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tiff"/><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1: Getting Started with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91846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Services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971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553946" y="-24210"/>
            <a:ext cx="1214686" cy="808319"/>
          </a:xfrm>
          <a:prstGeom prst="rect">
            <a:avLst/>
          </a:prstGeom>
        </p:spPr>
      </p:pic>
      <p:sp>
        <p:nvSpPr>
          <p:cNvPr id="2" name="Title 1"/>
          <p:cNvSpPr>
            <a:spLocks noGrp="1"/>
          </p:cNvSpPr>
          <p:nvPr>
            <p:ph type="title"/>
          </p:nvPr>
        </p:nvSpPr>
        <p:spPr>
          <a:xfrm>
            <a:off x="0" y="13934"/>
            <a:ext cx="9144000" cy="781975"/>
          </a:xfrm>
        </p:spPr>
        <p:txBody>
          <a:bodyPr anchor="ctr"/>
          <a:lstStyle/>
          <a:p>
            <a:r>
              <a:rPr lang="en-US" dirty="0"/>
              <a:t>AWS Config</a:t>
            </a:r>
          </a:p>
        </p:txBody>
      </p:sp>
      <p:pic>
        <p:nvPicPr>
          <p:cNvPr id="5" name="Content Placeholder 4"/>
          <p:cNvPicPr>
            <a:picLocks noGrp="1" noChangeAspect="1"/>
          </p:cNvPicPr>
          <p:nvPr>
            <p:ph sz="quarter" idx="14"/>
          </p:nvPr>
        </p:nvPicPr>
        <p:blipFill rotWithShape="1">
          <a:blip r:embed="rId5"/>
          <a:srcRect l="1" r="1"/>
          <a:stretch/>
        </p:blipFill>
        <p:spPr>
          <a:xfrm>
            <a:off x="4607859" y="2294965"/>
            <a:ext cx="4192630" cy="2436158"/>
          </a:xfrm>
        </p:spPr>
      </p:pic>
      <p:sp>
        <p:nvSpPr>
          <p:cNvPr id="4" name="TextBox 3"/>
          <p:cNvSpPr txBox="1"/>
          <p:nvPr/>
        </p:nvSpPr>
        <p:spPr>
          <a:xfrm>
            <a:off x="631372" y="1070745"/>
            <a:ext cx="3976487" cy="3385542"/>
          </a:xfrm>
          <a:prstGeom prst="rect">
            <a:avLst/>
          </a:prstGeom>
          <a:noFill/>
        </p:spPr>
        <p:txBody>
          <a:bodyPr wrap="square" lIns="0" tIns="0" rIns="0" bIns="0" rtlCol="0">
            <a:spAutoFit/>
          </a:bodyPr>
          <a:lstStyle/>
          <a:p>
            <a:r>
              <a:rPr lang="en-US" sz="2000" b="1" dirty="0"/>
              <a:t>AWS </a:t>
            </a:r>
            <a:r>
              <a:rPr lang="en-US" sz="2000" b="1" dirty="0" err="1"/>
              <a:t>Config</a:t>
            </a:r>
            <a:r>
              <a:rPr lang="en-US" sz="2000" b="1" dirty="0"/>
              <a:t> </a:t>
            </a:r>
            <a:endParaRPr lang="en-US" sz="2000" b="1" dirty="0" smtClean="0"/>
          </a:p>
          <a:p>
            <a:pPr marL="342900" indent="-342900">
              <a:buFont typeface="Arial" charset="0"/>
              <a:buChar char="•"/>
            </a:pPr>
            <a:r>
              <a:rPr lang="en-US" sz="2000" dirty="0" smtClean="0"/>
              <a:t>Configuration snapshots</a:t>
            </a:r>
          </a:p>
          <a:p>
            <a:pPr marL="342900" indent="-342900">
              <a:buFont typeface="Arial" charset="0"/>
              <a:buChar char="•"/>
            </a:pPr>
            <a:r>
              <a:rPr lang="en-US" sz="2000" dirty="0"/>
              <a:t>H</a:t>
            </a:r>
            <a:r>
              <a:rPr lang="en-US" sz="2000" dirty="0" smtClean="0"/>
              <a:t>istorical </a:t>
            </a:r>
            <a:r>
              <a:rPr lang="en-US" sz="2000" dirty="0"/>
              <a:t>configuration </a:t>
            </a:r>
            <a:r>
              <a:rPr lang="en-US" sz="2000" dirty="0" smtClean="0"/>
              <a:t>data</a:t>
            </a:r>
          </a:p>
          <a:p>
            <a:pPr marL="342900" indent="-342900">
              <a:buFont typeface="Arial" charset="0"/>
              <a:buChar char="•"/>
            </a:pPr>
            <a:r>
              <a:rPr lang="en-US" sz="2000" dirty="0" smtClean="0"/>
              <a:t>Change </a:t>
            </a:r>
            <a:r>
              <a:rPr lang="en-US" sz="2000" dirty="0"/>
              <a:t>notifications from the AWS </a:t>
            </a:r>
            <a:r>
              <a:rPr lang="en-US" sz="2000" dirty="0" err="1"/>
              <a:t>Config</a:t>
            </a:r>
            <a:r>
              <a:rPr lang="en-US" sz="2000" dirty="0"/>
              <a:t> </a:t>
            </a:r>
            <a:r>
              <a:rPr lang="en-US" sz="2000" dirty="0" smtClean="0"/>
              <a:t>service</a:t>
            </a:r>
            <a:endParaRPr lang="en-US" sz="2000" dirty="0"/>
          </a:p>
          <a:p>
            <a:endParaRPr lang="en-US" sz="2000" dirty="0"/>
          </a:p>
          <a:p>
            <a:r>
              <a:rPr lang="en-US" sz="2000" b="1" dirty="0"/>
              <a:t>AWS Config Rules </a:t>
            </a:r>
            <a:endParaRPr lang="en-US" sz="2000" dirty="0" smtClean="0"/>
          </a:p>
          <a:p>
            <a:pPr marL="342900" indent="-342900">
              <a:buFont typeface="Arial" charset="0"/>
              <a:buChar char="•"/>
            </a:pPr>
            <a:r>
              <a:rPr lang="en-US" sz="2000" dirty="0" smtClean="0"/>
              <a:t>Compliance details</a:t>
            </a:r>
          </a:p>
          <a:p>
            <a:pPr marL="342900" indent="-342900">
              <a:buFont typeface="Arial" charset="0"/>
              <a:buChar char="•"/>
            </a:pPr>
            <a:r>
              <a:rPr lang="en-US" sz="2000" dirty="0" smtClean="0"/>
              <a:t>Compliance summary</a:t>
            </a:r>
          </a:p>
          <a:p>
            <a:pPr marL="342900" indent="-342900">
              <a:buFont typeface="Arial" charset="0"/>
              <a:buChar char="•"/>
            </a:pPr>
            <a:r>
              <a:rPr lang="en-US" sz="2000" dirty="0" smtClean="0"/>
              <a:t>Evaluation </a:t>
            </a:r>
            <a:r>
              <a:rPr lang="en-US" sz="2000" dirty="0"/>
              <a:t>status of your AWS </a:t>
            </a:r>
            <a:r>
              <a:rPr lang="en-US" sz="2000" dirty="0" err="1"/>
              <a:t>Config</a:t>
            </a:r>
            <a:r>
              <a:rPr lang="en-US" sz="2000" dirty="0"/>
              <a:t> </a:t>
            </a:r>
            <a:r>
              <a:rPr lang="en-US" sz="2000" dirty="0" smtClean="0"/>
              <a:t>Rules</a:t>
            </a:r>
            <a:endParaRPr lang="en-US" sz="2000" dirty="0"/>
          </a:p>
        </p:txBody>
      </p:sp>
    </p:spTree>
    <p:custDataLst>
      <p:tags r:id="rId1"/>
    </p:custDataLst>
    <p:extLst>
      <p:ext uri="{BB962C8B-B14F-4D97-AF65-F5344CB8AC3E}">
        <p14:creationId xmlns:p14="http://schemas.microsoft.com/office/powerpoint/2010/main" val="43601966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58"/>
            <a:ext cx="9144000" cy="960062"/>
          </a:xfrm>
        </p:spPr>
        <p:txBody>
          <a:bodyPr anchor="ctr"/>
          <a:lstStyle/>
          <a:p>
            <a:r>
              <a:rPr lang="en-US" dirty="0">
                <a:solidFill>
                  <a:schemeClr val="tx1"/>
                </a:solidFill>
              </a:rPr>
              <a:t>AWS </a:t>
            </a:r>
            <a:r>
              <a:rPr lang="en-US" dirty="0" err="1">
                <a:solidFill>
                  <a:schemeClr val="tx1"/>
                </a:solidFill>
              </a:rPr>
              <a:t>Config</a:t>
            </a:r>
            <a:r>
              <a:rPr lang="en-US" dirty="0">
                <a:solidFill>
                  <a:schemeClr val="tx1"/>
                </a:solidFill>
              </a:rPr>
              <a:t> Rules</a:t>
            </a:r>
          </a:p>
        </p:txBody>
      </p:sp>
      <p:sp>
        <p:nvSpPr>
          <p:cNvPr id="3" name="Content Placeholder 2"/>
          <p:cNvSpPr>
            <a:spLocks noGrp="1"/>
          </p:cNvSpPr>
          <p:nvPr>
            <p:ph idx="1"/>
          </p:nvPr>
        </p:nvSpPr>
        <p:spPr/>
        <p:txBody>
          <a:bodyPr/>
          <a:lstStyle/>
          <a:p>
            <a:r>
              <a:rPr lang="en-US" dirty="0"/>
              <a:t>Set a desired configuration</a:t>
            </a:r>
          </a:p>
          <a:p>
            <a:r>
              <a:rPr lang="en-US" dirty="0"/>
              <a:t>Evaluated against resource configuration</a:t>
            </a:r>
          </a:p>
          <a:p>
            <a:endParaRPr lang="en-US" dirty="0"/>
          </a:p>
        </p:txBody>
      </p:sp>
      <p:grpSp>
        <p:nvGrpSpPr>
          <p:cNvPr id="7" name="Group 6"/>
          <p:cNvGrpSpPr/>
          <p:nvPr/>
        </p:nvGrpSpPr>
        <p:grpSpPr>
          <a:xfrm>
            <a:off x="790368" y="2169563"/>
            <a:ext cx="1053494" cy="1298281"/>
            <a:chOff x="790368" y="3200510"/>
            <a:chExt cx="1053494" cy="1298281"/>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098" y="3200510"/>
              <a:ext cx="398035" cy="563884"/>
            </a:xfrm>
            <a:prstGeom prst="rect">
              <a:avLst/>
            </a:prstGeom>
          </p:spPr>
        </p:pic>
        <p:sp>
          <p:nvSpPr>
            <p:cNvPr id="6" name="TextBox 5"/>
            <p:cNvSpPr txBox="1"/>
            <p:nvPr/>
          </p:nvSpPr>
          <p:spPr>
            <a:xfrm>
              <a:off x="790368" y="3852460"/>
              <a:ext cx="1053494" cy="646331"/>
            </a:xfrm>
            <a:prstGeom prst="rect">
              <a:avLst/>
            </a:prstGeom>
            <a:noFill/>
          </p:spPr>
          <p:txBody>
            <a:bodyPr wrap="none" rtlCol="0">
              <a:spAutoFit/>
            </a:bodyPr>
            <a:lstStyle/>
            <a:p>
              <a:pPr algn="ctr"/>
              <a:r>
                <a:rPr lang="en-US" sz="1200" dirty="0">
                  <a:solidFill>
                    <a:schemeClr val="accent2"/>
                  </a:solidFill>
                </a:rPr>
                <a:t>Unencrypted</a:t>
              </a:r>
            </a:p>
            <a:p>
              <a:pPr algn="ctr"/>
              <a:r>
                <a:rPr lang="en-US" sz="1200" dirty="0">
                  <a:solidFill>
                    <a:schemeClr val="accent2"/>
                  </a:solidFill>
                </a:rPr>
                <a:t>EBS volume</a:t>
              </a:r>
            </a:p>
            <a:p>
              <a:pPr algn="ctr"/>
              <a:r>
                <a:rPr lang="en-US" sz="1200" dirty="0">
                  <a:solidFill>
                    <a:schemeClr val="accent2"/>
                  </a:solidFill>
                </a:rPr>
                <a:t>created</a:t>
              </a:r>
            </a:p>
          </p:txBody>
        </p:sp>
      </p:grpSp>
      <p:sp>
        <p:nvSpPr>
          <p:cNvPr id="8" name="Right Arrow 7"/>
          <p:cNvSpPr/>
          <p:nvPr/>
        </p:nvSpPr>
        <p:spPr>
          <a:xfrm>
            <a:off x="2013995" y="2310534"/>
            <a:ext cx="1909823" cy="281942"/>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4030292" y="2169563"/>
            <a:ext cx="1317990" cy="1233104"/>
            <a:chOff x="4223315" y="2992955"/>
            <a:chExt cx="1317990" cy="1233104"/>
          </a:xfrm>
        </p:grpSpPr>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58914" y="2992955"/>
              <a:ext cx="543292" cy="651950"/>
            </a:xfrm>
            <a:prstGeom prst="rect">
              <a:avLst/>
            </a:prstGeom>
          </p:spPr>
        </p:pic>
        <p:sp>
          <p:nvSpPr>
            <p:cNvPr id="14" name="TextBox 13"/>
            <p:cNvSpPr txBox="1"/>
            <p:nvPr/>
          </p:nvSpPr>
          <p:spPr>
            <a:xfrm>
              <a:off x="4223315" y="3764394"/>
              <a:ext cx="1317990" cy="461665"/>
            </a:xfrm>
            <a:prstGeom prst="rect">
              <a:avLst/>
            </a:prstGeom>
            <a:noFill/>
          </p:spPr>
          <p:txBody>
            <a:bodyPr wrap="none" rtlCol="0">
              <a:spAutoFit/>
            </a:bodyPr>
            <a:lstStyle/>
            <a:p>
              <a:r>
                <a:rPr lang="en-US" sz="1200" dirty="0">
                  <a:solidFill>
                    <a:schemeClr val="accent2"/>
                  </a:solidFill>
                </a:rPr>
                <a:t>Evaluate against</a:t>
              </a:r>
            </a:p>
            <a:p>
              <a:pPr algn="ctr"/>
              <a:r>
                <a:rPr lang="en-US" sz="1200" dirty="0">
                  <a:solidFill>
                    <a:schemeClr val="accent2"/>
                  </a:solidFill>
                </a:rPr>
                <a:t>Config rules</a:t>
              </a:r>
            </a:p>
          </p:txBody>
        </p:sp>
      </p:grpSp>
      <p:sp>
        <p:nvSpPr>
          <p:cNvPr id="16" name="Right Arrow 15"/>
          <p:cNvSpPr/>
          <p:nvPr/>
        </p:nvSpPr>
        <p:spPr>
          <a:xfrm>
            <a:off x="5454757" y="2314269"/>
            <a:ext cx="1418096" cy="281942"/>
          </a:xfrm>
          <a:prstGeom prs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9" name="Group 18"/>
          <p:cNvGrpSpPr/>
          <p:nvPr/>
        </p:nvGrpSpPr>
        <p:grpSpPr>
          <a:xfrm>
            <a:off x="7008759" y="2075149"/>
            <a:ext cx="1172116" cy="1427061"/>
            <a:chOff x="6976609" y="2917694"/>
            <a:chExt cx="1172116" cy="1427061"/>
          </a:xfrm>
        </p:grpSpPr>
        <p:pic>
          <p:nvPicPr>
            <p:cNvPr id="4" name="Picture 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138880" y="2917694"/>
              <a:ext cx="847574" cy="847574"/>
            </a:xfrm>
            <a:prstGeom prst="rect">
              <a:avLst/>
            </a:prstGeom>
          </p:spPr>
        </p:pic>
        <p:sp>
          <p:nvSpPr>
            <p:cNvPr id="17" name="TextBox 16"/>
            <p:cNvSpPr txBox="1"/>
            <p:nvPr/>
          </p:nvSpPr>
          <p:spPr>
            <a:xfrm>
              <a:off x="6976609" y="3883090"/>
              <a:ext cx="1172116" cy="461665"/>
            </a:xfrm>
            <a:prstGeom prst="rect">
              <a:avLst/>
            </a:prstGeom>
            <a:noFill/>
          </p:spPr>
          <p:txBody>
            <a:bodyPr wrap="none" rtlCol="0">
              <a:spAutoFit/>
            </a:bodyPr>
            <a:lstStyle/>
            <a:p>
              <a:pPr algn="ctr"/>
              <a:r>
                <a:rPr lang="en-US" sz="1200" dirty="0">
                  <a:solidFill>
                    <a:schemeClr val="accent2"/>
                  </a:solidFill>
                </a:rPr>
                <a:t>Flag as</a:t>
              </a:r>
            </a:p>
            <a:p>
              <a:pPr algn="ctr"/>
              <a:r>
                <a:rPr lang="en-US" sz="1200" dirty="0">
                  <a:solidFill>
                    <a:schemeClr val="accent2"/>
                  </a:solidFill>
                </a:rPr>
                <a:t>Non-compliant</a:t>
              </a:r>
            </a:p>
          </p:txBody>
        </p:sp>
      </p:grpSp>
    </p:spTree>
    <p:extLst>
      <p:ext uri="{BB962C8B-B14F-4D97-AF65-F5344CB8AC3E}">
        <p14:creationId xmlns:p14="http://schemas.microsoft.com/office/powerpoint/2010/main" val="600901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553947" y="-39113"/>
            <a:ext cx="1214686" cy="808319"/>
          </a:xfrm>
          <a:prstGeom prst="rect">
            <a:avLst/>
          </a:prstGeom>
        </p:spPr>
      </p:pic>
      <p:sp>
        <p:nvSpPr>
          <p:cNvPr id="2" name="Title 1"/>
          <p:cNvSpPr>
            <a:spLocks noGrp="1"/>
          </p:cNvSpPr>
          <p:nvPr>
            <p:ph type="title"/>
          </p:nvPr>
        </p:nvSpPr>
        <p:spPr>
          <a:xfrm>
            <a:off x="0" y="0"/>
            <a:ext cx="9144000" cy="730094"/>
          </a:xfrm>
        </p:spPr>
        <p:txBody>
          <a:bodyPr anchor="ctr"/>
          <a:lstStyle/>
          <a:p>
            <a:r>
              <a:rPr lang="en-US" dirty="0"/>
              <a:t>AWS Config</a:t>
            </a:r>
          </a:p>
        </p:txBody>
      </p:sp>
      <p:sp>
        <p:nvSpPr>
          <p:cNvPr id="8" name="Content Placeholder 2"/>
          <p:cNvSpPr>
            <a:spLocks noGrp="1"/>
          </p:cNvSpPr>
          <p:nvPr>
            <p:ph sz="quarter" idx="14"/>
          </p:nvPr>
        </p:nvSpPr>
        <p:spPr>
          <a:xfrm>
            <a:off x="618565" y="1009332"/>
            <a:ext cx="7927331" cy="3553926"/>
          </a:xfrm>
          <a:prstGeom prst="rect">
            <a:avLst/>
          </a:prstGeom>
        </p:spPr>
        <p:txBody>
          <a:bodyPr/>
          <a:lstStyle/>
          <a:p>
            <a:pPr marL="0" indent="0">
              <a:buNone/>
            </a:pPr>
            <a:r>
              <a:rPr lang="en-US" dirty="0"/>
              <a:t>Populates the Following Dashboards in the Splunk App for AWS:</a:t>
            </a:r>
          </a:p>
          <a:p>
            <a:pPr marL="342892" indent="-342892"/>
            <a:r>
              <a:rPr lang="en-US" dirty="0"/>
              <a:t>Overview</a:t>
            </a:r>
          </a:p>
          <a:p>
            <a:pPr marL="342892" indent="-342892"/>
            <a:r>
              <a:rPr lang="en-US" dirty="0"/>
              <a:t>Topology</a:t>
            </a:r>
          </a:p>
          <a:p>
            <a:pPr marL="342892" indent="-342892"/>
            <a:r>
              <a:rPr lang="en-US" dirty="0"/>
              <a:t>Security Groups</a:t>
            </a:r>
          </a:p>
          <a:p>
            <a:pPr marL="342892" indent="-342892"/>
            <a:r>
              <a:rPr lang="en-US" dirty="0"/>
              <a:t>Resource Activity</a:t>
            </a:r>
          </a:p>
          <a:p>
            <a:pPr marL="342892" indent="-342892"/>
            <a:r>
              <a:rPr lang="en-US" dirty="0"/>
              <a:t>Timeline</a:t>
            </a:r>
          </a:p>
          <a:p>
            <a:pPr marL="342892" indent="-342892"/>
            <a:r>
              <a:rPr lang="en-US" dirty="0"/>
              <a:t>Config Rules</a:t>
            </a:r>
          </a:p>
          <a:p>
            <a:pPr marL="342892" indent="-342892"/>
            <a:endParaRPr lang="en-US" dirty="0">
              <a:solidFill>
                <a:schemeClr val="tx1"/>
              </a:solidFill>
            </a:endParaRPr>
          </a:p>
        </p:txBody>
      </p:sp>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01278" y="1595089"/>
            <a:ext cx="4944618" cy="2888525"/>
          </a:xfrm>
          <a:prstGeom prst="rect">
            <a:avLst/>
          </a:prstGeom>
        </p:spPr>
      </p:pic>
    </p:spTree>
    <p:custDataLst>
      <p:tags r:id="rId1"/>
    </p:custDataLst>
    <p:extLst>
      <p:ext uri="{BB962C8B-B14F-4D97-AF65-F5344CB8AC3E}">
        <p14:creationId xmlns:p14="http://schemas.microsoft.com/office/powerpoint/2010/main" val="142450187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8"/>
            <a:ext cx="9144000" cy="750550"/>
          </a:xfrm>
        </p:spPr>
        <p:txBody>
          <a:bodyPr anchor="ctr"/>
          <a:lstStyle/>
          <a:p>
            <a:r>
              <a:rPr lang="en-US" dirty="0"/>
              <a:t>AWS CloudWatch</a:t>
            </a:r>
          </a:p>
        </p:txBody>
      </p:sp>
      <p:pic>
        <p:nvPicPr>
          <p:cNvPr id="4" name="Picture 3"/>
          <p:cNvPicPr>
            <a:picLocks noChangeAspect="1"/>
          </p:cNvPicPr>
          <p:nvPr/>
        </p:nvPicPr>
        <p:blipFill>
          <a:blip r:embed="rId4"/>
          <a:stretch>
            <a:fillRect/>
          </a:stretch>
        </p:blipFill>
        <p:spPr>
          <a:xfrm>
            <a:off x="2532981" y="149129"/>
            <a:ext cx="506928" cy="506928"/>
          </a:xfrm>
          <a:prstGeom prst="rect">
            <a:avLst/>
          </a:prstGeom>
        </p:spPr>
      </p:pic>
      <p:pic>
        <p:nvPicPr>
          <p:cNvPr id="9" name="Picture 8"/>
          <p:cNvPicPr>
            <a:picLocks noChangeAspect="1"/>
          </p:cNvPicPr>
          <p:nvPr/>
        </p:nvPicPr>
        <p:blipFill>
          <a:blip r:embed="rId5"/>
          <a:stretch>
            <a:fillRect/>
          </a:stretch>
        </p:blipFill>
        <p:spPr>
          <a:xfrm>
            <a:off x="5382417" y="777868"/>
            <a:ext cx="3599241" cy="3707728"/>
          </a:xfrm>
          <a:prstGeom prst="rect">
            <a:avLst/>
          </a:prstGeom>
        </p:spPr>
      </p:pic>
      <p:sp>
        <p:nvSpPr>
          <p:cNvPr id="3" name="TextBox 2"/>
          <p:cNvSpPr txBox="1"/>
          <p:nvPr/>
        </p:nvSpPr>
        <p:spPr>
          <a:xfrm>
            <a:off x="418531" y="914400"/>
            <a:ext cx="4963886" cy="3693319"/>
          </a:xfrm>
          <a:prstGeom prst="rect">
            <a:avLst/>
          </a:prstGeom>
          <a:noFill/>
        </p:spPr>
        <p:txBody>
          <a:bodyPr wrap="square" lIns="0" tIns="0" rIns="0" bIns="0" rtlCol="0">
            <a:spAutoFit/>
          </a:bodyPr>
          <a:lstStyle/>
          <a:p>
            <a:r>
              <a:rPr lang="en-US" sz="2000" dirty="0"/>
              <a:t>Performance and billing metrics from the AWS CloudWatch service.</a:t>
            </a:r>
          </a:p>
          <a:p>
            <a:endParaRPr lang="en-US" sz="2000" dirty="0"/>
          </a:p>
          <a:p>
            <a:r>
              <a:rPr lang="en-US" sz="2000" dirty="0"/>
              <a:t>CloudWatch Logs, which are a different input, can also be collected by Splunk.</a:t>
            </a:r>
          </a:p>
          <a:p>
            <a:endParaRPr lang="en-US" sz="2000" dirty="0"/>
          </a:p>
          <a:p>
            <a:pPr marL="342900" indent="-342900">
              <a:buFont typeface="Arial" charset="0"/>
              <a:buChar char="•"/>
            </a:pPr>
            <a:r>
              <a:rPr lang="en-US" sz="2000" dirty="0"/>
              <a:t>Monitor Amazon EC2 &amp; other service</a:t>
            </a:r>
          </a:p>
          <a:p>
            <a:pPr marL="342900" indent="-342900">
              <a:buFont typeface="Arial" charset="0"/>
              <a:buChar char="•"/>
            </a:pPr>
            <a:r>
              <a:rPr lang="en-US" sz="2000" dirty="0"/>
              <a:t>Collect and track metrics</a:t>
            </a:r>
          </a:p>
          <a:p>
            <a:pPr marL="342900" indent="-342900">
              <a:buFont typeface="Arial" charset="0"/>
              <a:buChar char="•"/>
            </a:pPr>
            <a:r>
              <a:rPr lang="en-US" sz="2000" dirty="0"/>
              <a:t>Collect and monitor logs</a:t>
            </a:r>
          </a:p>
          <a:p>
            <a:pPr marL="342900" indent="-342900">
              <a:buFont typeface="Arial" charset="0"/>
              <a:buChar char="•"/>
            </a:pPr>
            <a:r>
              <a:rPr lang="en-US" sz="2000" dirty="0"/>
              <a:t>Set alarms</a:t>
            </a:r>
          </a:p>
          <a:p>
            <a:pPr marL="342900" indent="-342900">
              <a:buFont typeface="Arial" charset="0"/>
              <a:buChar char="•"/>
            </a:pPr>
            <a:r>
              <a:rPr lang="en-US" sz="2000" dirty="0"/>
              <a:t>Set custom metrics </a:t>
            </a:r>
          </a:p>
          <a:p>
            <a:endParaRPr lang="en-US" sz="2000" dirty="0"/>
          </a:p>
        </p:txBody>
      </p:sp>
    </p:spTree>
    <p:custDataLst>
      <p:tags r:id="rId1"/>
    </p:custDataLst>
    <p:extLst>
      <p:ext uri="{BB962C8B-B14F-4D97-AF65-F5344CB8AC3E}">
        <p14:creationId xmlns:p14="http://schemas.microsoft.com/office/powerpoint/2010/main" val="32510595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8"/>
            <a:ext cx="9144000" cy="750550"/>
          </a:xfrm>
        </p:spPr>
        <p:txBody>
          <a:bodyPr anchor="ctr"/>
          <a:lstStyle/>
          <a:p>
            <a:r>
              <a:rPr lang="en-US" dirty="0"/>
              <a:t>AWS CloudWatch</a:t>
            </a:r>
          </a:p>
        </p:txBody>
      </p:sp>
      <p:sp>
        <p:nvSpPr>
          <p:cNvPr id="5" name="Content Placeholder 2"/>
          <p:cNvSpPr>
            <a:spLocks noGrp="1"/>
          </p:cNvSpPr>
          <p:nvPr>
            <p:ph sz="quarter" idx="14"/>
          </p:nvPr>
        </p:nvSpPr>
        <p:spPr>
          <a:xfrm>
            <a:off x="340593" y="1009332"/>
            <a:ext cx="8205304" cy="3553926"/>
          </a:xfrm>
          <a:prstGeom prst="rect">
            <a:avLst/>
          </a:prstGeom>
        </p:spPr>
        <p:txBody>
          <a:bodyPr/>
          <a:lstStyle/>
          <a:p>
            <a:pPr marL="0" indent="0">
              <a:buNone/>
            </a:pPr>
            <a:r>
              <a:rPr lang="en-US" dirty="0">
                <a:solidFill>
                  <a:schemeClr val="tx1"/>
                </a:solidFill>
              </a:rPr>
              <a:t>Populates the Following Dashboards in the Splunk App for AWS:</a:t>
            </a:r>
          </a:p>
          <a:p>
            <a:pPr marL="342892" indent="-342892"/>
            <a:r>
              <a:rPr lang="en-US" sz="1400" dirty="0"/>
              <a:t>Overview</a:t>
            </a:r>
          </a:p>
          <a:p>
            <a:pPr marL="342892" indent="-342892"/>
            <a:r>
              <a:rPr lang="en-US" sz="1400" dirty="0"/>
              <a:t>Topology </a:t>
            </a:r>
          </a:p>
          <a:p>
            <a:pPr marL="342892" indent="-342892"/>
            <a:r>
              <a:rPr lang="en-US" sz="1400" dirty="0"/>
              <a:t>Usage Overview </a:t>
            </a:r>
          </a:p>
          <a:p>
            <a:pPr marL="342892" indent="-342892"/>
            <a:r>
              <a:rPr lang="en-US" sz="1400" dirty="0"/>
              <a:t>EC2 Instances </a:t>
            </a:r>
          </a:p>
          <a:p>
            <a:pPr marL="342892" indent="-342892"/>
            <a:r>
              <a:rPr lang="en-US" sz="1400" dirty="0"/>
              <a:t>EBS Volumes</a:t>
            </a:r>
          </a:p>
          <a:p>
            <a:pPr marL="342892" indent="-342892"/>
            <a:r>
              <a:rPr lang="en-US" sz="1400" dirty="0"/>
              <a:t>ELB Instances</a:t>
            </a:r>
          </a:p>
          <a:p>
            <a:pPr marL="342892" indent="-342892"/>
            <a:r>
              <a:rPr lang="en-US" sz="1400" dirty="0"/>
              <a:t>Relational Database Service</a:t>
            </a:r>
          </a:p>
          <a:p>
            <a:pPr marL="342892" indent="-342892"/>
            <a:r>
              <a:rPr lang="en-US" sz="1400" dirty="0"/>
              <a:t>Current Month Estimated Billing</a:t>
            </a:r>
          </a:p>
          <a:p>
            <a:pPr marL="342892" indent="-342892"/>
            <a:r>
              <a:rPr lang="en-US" sz="1400" dirty="0"/>
              <a:t>Insights Overview / </a:t>
            </a:r>
          </a:p>
          <a:p>
            <a:pPr marL="342892" indent="-342892"/>
            <a:r>
              <a:rPr lang="en-US" sz="1400" dirty="0"/>
              <a:t>EC2 / ELB / EBS Insights</a:t>
            </a:r>
          </a:p>
          <a:p>
            <a:pPr marL="342892" indent="-342892"/>
            <a:r>
              <a:rPr lang="en-US" sz="1400" dirty="0"/>
              <a:t>Billing Anomaly Insights</a:t>
            </a:r>
          </a:p>
          <a:p>
            <a:pPr marL="342892" indent="-342892"/>
            <a:r>
              <a:rPr lang="en-US" sz="1400" dirty="0"/>
              <a:t>Lambda</a:t>
            </a:r>
          </a:p>
        </p:txBody>
      </p:sp>
      <p:pic>
        <p:nvPicPr>
          <p:cNvPr id="4" name="Picture 3"/>
          <p:cNvPicPr>
            <a:picLocks noChangeAspect="1"/>
          </p:cNvPicPr>
          <p:nvPr/>
        </p:nvPicPr>
        <p:blipFill>
          <a:blip r:embed="rId4"/>
          <a:stretch>
            <a:fillRect/>
          </a:stretch>
        </p:blipFill>
        <p:spPr>
          <a:xfrm>
            <a:off x="2532676" y="149129"/>
            <a:ext cx="506928" cy="50692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04047" y="1607468"/>
            <a:ext cx="4944665" cy="2813462"/>
          </a:xfrm>
          <a:prstGeom prst="rect">
            <a:avLst/>
          </a:prstGeom>
        </p:spPr>
      </p:pic>
    </p:spTree>
    <p:custDataLst>
      <p:tags r:id="rId1"/>
    </p:custDataLst>
    <p:extLst>
      <p:ext uri="{BB962C8B-B14F-4D97-AF65-F5344CB8AC3E}">
        <p14:creationId xmlns:p14="http://schemas.microsoft.com/office/powerpoint/2010/main" val="134751399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8"/>
            <a:ext cx="9144000" cy="750550"/>
          </a:xfrm>
        </p:spPr>
        <p:txBody>
          <a:bodyPr anchor="ctr"/>
          <a:lstStyle/>
          <a:p>
            <a:r>
              <a:rPr lang="en-US" dirty="0"/>
              <a:t>AWS CloudWatch Logs</a:t>
            </a:r>
          </a:p>
        </p:txBody>
      </p:sp>
      <p:sp>
        <p:nvSpPr>
          <p:cNvPr id="5" name="Content Placeholder 2"/>
          <p:cNvSpPr>
            <a:spLocks noGrp="1"/>
          </p:cNvSpPr>
          <p:nvPr>
            <p:ph sz="quarter" idx="14"/>
          </p:nvPr>
        </p:nvSpPr>
        <p:spPr>
          <a:xfrm>
            <a:off x="340593" y="1009332"/>
            <a:ext cx="3463454" cy="3519125"/>
          </a:xfrm>
          <a:prstGeom prst="rect">
            <a:avLst/>
          </a:prstGeom>
        </p:spPr>
        <p:txBody>
          <a:bodyPr/>
          <a:lstStyle/>
          <a:p>
            <a:pPr marL="0" indent="0">
              <a:buNone/>
            </a:pPr>
            <a:r>
              <a:rPr lang="en-US" sz="1600" dirty="0" smtClean="0"/>
              <a:t>Data:</a:t>
            </a:r>
          </a:p>
          <a:p>
            <a:pPr>
              <a:buFont typeface="Arial" charset="0"/>
              <a:buChar char="•"/>
            </a:pPr>
            <a:r>
              <a:rPr lang="en-US" sz="1600" dirty="0" err="1" smtClean="0"/>
              <a:t>CloudWatch</a:t>
            </a:r>
            <a:r>
              <a:rPr lang="en-US" sz="1600" dirty="0" smtClean="0"/>
              <a:t> </a:t>
            </a:r>
            <a:r>
              <a:rPr lang="en-US" sz="1600" dirty="0"/>
              <a:t>Logs </a:t>
            </a:r>
            <a:r>
              <a:rPr lang="en-US" sz="1600" dirty="0" smtClean="0"/>
              <a:t>service</a:t>
            </a:r>
          </a:p>
          <a:p>
            <a:pPr>
              <a:buFont typeface="Arial" charset="0"/>
              <a:buChar char="•"/>
            </a:pPr>
            <a:r>
              <a:rPr lang="en-US" sz="1600" dirty="0" smtClean="0"/>
              <a:t>Including </a:t>
            </a:r>
            <a:r>
              <a:rPr lang="en-US" sz="1600" dirty="0"/>
              <a:t>VPC flow logs. </a:t>
            </a:r>
            <a:endParaRPr lang="en-US" sz="1600" dirty="0" smtClean="0"/>
          </a:p>
          <a:p>
            <a:pPr lvl="1">
              <a:buFont typeface="Arial" charset="0"/>
              <a:buChar char="•"/>
            </a:pPr>
            <a:r>
              <a:rPr lang="en-US" sz="1300" dirty="0" smtClean="0"/>
              <a:t>Allow </a:t>
            </a:r>
            <a:r>
              <a:rPr lang="en-US" sz="1300" dirty="0"/>
              <a:t>you to capture IP traffic flow data for the network interfaces in your resources</a:t>
            </a:r>
            <a:r>
              <a:rPr lang="en-US" sz="1300" dirty="0" smtClean="0"/>
              <a:t>.</a:t>
            </a:r>
            <a:endParaRPr lang="en-US" sz="1300" dirty="0"/>
          </a:p>
          <a:p>
            <a:pPr marL="0" indent="0">
              <a:buNone/>
            </a:pPr>
            <a:endParaRPr lang="en-US" sz="1600" dirty="0" smtClean="0"/>
          </a:p>
          <a:p>
            <a:pPr marL="0" indent="0">
              <a:buNone/>
            </a:pPr>
            <a:r>
              <a:rPr lang="en-US" sz="1600" dirty="0" smtClean="0"/>
              <a:t>Dashboards</a:t>
            </a:r>
            <a:r>
              <a:rPr lang="en-US" sz="1600" dirty="0"/>
              <a:t>:</a:t>
            </a:r>
          </a:p>
          <a:p>
            <a:pPr>
              <a:buFont typeface="Arial" charset="0"/>
              <a:buChar char="•"/>
            </a:pPr>
            <a:r>
              <a:rPr lang="en-US" sz="1600" dirty="0"/>
              <a:t>Topology</a:t>
            </a:r>
          </a:p>
          <a:p>
            <a:pPr>
              <a:buFont typeface="Arial" charset="0"/>
              <a:buChar char="•"/>
            </a:pPr>
            <a:r>
              <a:rPr lang="en-US" sz="1600" dirty="0"/>
              <a:t>VPC Flow Logs </a:t>
            </a:r>
            <a:r>
              <a:rPr lang="mr-IN" sz="1600" dirty="0"/>
              <a:t>–</a:t>
            </a:r>
            <a:r>
              <a:rPr lang="en-US" sz="1600" dirty="0"/>
              <a:t> Traffic Analysis</a:t>
            </a:r>
          </a:p>
          <a:p>
            <a:pPr>
              <a:buFont typeface="Arial" charset="0"/>
              <a:buChar char="•"/>
            </a:pPr>
            <a:r>
              <a:rPr lang="en-US" sz="1600" dirty="0"/>
              <a:t>VPC Flow Logs </a:t>
            </a:r>
            <a:r>
              <a:rPr lang="mr-IN" sz="1600" dirty="0"/>
              <a:t>–</a:t>
            </a:r>
            <a:r>
              <a:rPr lang="en-US" sz="1600" dirty="0"/>
              <a:t> Security</a:t>
            </a:r>
          </a:p>
          <a:p>
            <a:pPr>
              <a:buFont typeface="Arial" charset="0"/>
              <a:buChar char="•"/>
            </a:pPr>
            <a:r>
              <a:rPr lang="en-US" sz="1600" dirty="0"/>
              <a:t>Analysis</a:t>
            </a:r>
          </a:p>
        </p:txBody>
      </p:sp>
      <p:pic>
        <p:nvPicPr>
          <p:cNvPr id="4" name="Picture 3"/>
          <p:cNvPicPr>
            <a:picLocks noChangeAspect="1"/>
          </p:cNvPicPr>
          <p:nvPr/>
        </p:nvPicPr>
        <p:blipFill>
          <a:blip r:embed="rId4"/>
          <a:stretch>
            <a:fillRect/>
          </a:stretch>
        </p:blipFill>
        <p:spPr>
          <a:xfrm>
            <a:off x="1985188" y="149129"/>
            <a:ext cx="506928" cy="506928"/>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804047" y="1009332"/>
            <a:ext cx="4944665" cy="2702716"/>
          </a:xfrm>
          <a:prstGeom prst="rect">
            <a:avLst/>
          </a:prstGeom>
        </p:spPr>
      </p:pic>
    </p:spTree>
    <p:custDataLst>
      <p:tags r:id="rId1"/>
    </p:custDataLst>
    <p:extLst>
      <p:ext uri="{BB962C8B-B14F-4D97-AF65-F5344CB8AC3E}">
        <p14:creationId xmlns:p14="http://schemas.microsoft.com/office/powerpoint/2010/main" val="18351283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9"/>
            <a:ext cx="9144000" cy="799607"/>
          </a:xfrm>
        </p:spPr>
        <p:txBody>
          <a:bodyPr anchor="ctr"/>
          <a:lstStyle/>
          <a:p>
            <a:r>
              <a:rPr lang="en-US" dirty="0"/>
              <a:t>AWS </a:t>
            </a:r>
            <a:r>
              <a:rPr lang="en-US" dirty="0" err="1"/>
              <a:t>CloudTrail</a:t>
            </a:r>
            <a:endParaRPr lang="en-US" dirty="0"/>
          </a:p>
        </p:txBody>
      </p:sp>
      <p:pic>
        <p:nvPicPr>
          <p:cNvPr id="8" name="Content Placeholder 7"/>
          <p:cNvPicPr>
            <a:picLocks noGrp="1" noChangeAspect="1"/>
          </p:cNvPicPr>
          <p:nvPr>
            <p:ph sz="quarter" idx="14"/>
          </p:nvPr>
        </p:nvPicPr>
        <p:blipFill>
          <a:blip r:embed="rId4"/>
          <a:stretch>
            <a:fillRect/>
          </a:stretch>
        </p:blipFill>
        <p:spPr>
          <a:xfrm>
            <a:off x="482600" y="979885"/>
            <a:ext cx="8081925" cy="3519548"/>
          </a:xfrm>
        </p:spPr>
      </p:pic>
      <p:pic>
        <p:nvPicPr>
          <p:cNvPr id="3" name="Picture 2"/>
          <p:cNvPicPr>
            <a:picLocks noChangeAspect="1"/>
          </p:cNvPicPr>
          <p:nvPr/>
        </p:nvPicPr>
        <p:blipFill>
          <a:blip r:embed="rId5"/>
          <a:stretch>
            <a:fillRect/>
          </a:stretch>
        </p:blipFill>
        <p:spPr>
          <a:xfrm>
            <a:off x="2602937" y="124600"/>
            <a:ext cx="499712" cy="605043"/>
          </a:xfrm>
          <a:prstGeom prst="rect">
            <a:avLst/>
          </a:prstGeom>
        </p:spPr>
      </p:pic>
    </p:spTree>
    <p:custDataLst>
      <p:tags r:id="rId1"/>
    </p:custDataLst>
    <p:extLst>
      <p:ext uri="{BB962C8B-B14F-4D97-AF65-F5344CB8AC3E}">
        <p14:creationId xmlns:p14="http://schemas.microsoft.com/office/powerpoint/2010/main" val="27841586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9"/>
            <a:ext cx="9144000" cy="799607"/>
          </a:xfrm>
        </p:spPr>
        <p:txBody>
          <a:bodyPr anchor="ctr"/>
          <a:lstStyle/>
          <a:p>
            <a:r>
              <a:rPr lang="en-US" dirty="0"/>
              <a:t>AWS </a:t>
            </a:r>
            <a:r>
              <a:rPr lang="en-US" dirty="0" err="1"/>
              <a:t>CloudTrail</a:t>
            </a:r>
            <a:endParaRPr lang="en-US" dirty="0"/>
          </a:p>
        </p:txBody>
      </p:sp>
      <p:sp>
        <p:nvSpPr>
          <p:cNvPr id="6" name="Content Placeholder 2"/>
          <p:cNvSpPr>
            <a:spLocks noGrp="1"/>
          </p:cNvSpPr>
          <p:nvPr>
            <p:ph sz="quarter" idx="14"/>
          </p:nvPr>
        </p:nvSpPr>
        <p:spPr>
          <a:xfrm>
            <a:off x="288836" y="980197"/>
            <a:ext cx="6575322" cy="3557179"/>
          </a:xfrm>
        </p:spPr>
        <p:txBody>
          <a:bodyPr/>
          <a:lstStyle/>
          <a:p>
            <a:r>
              <a:rPr lang="en-US" sz="1800" dirty="0">
                <a:latin typeface="+mj-lt"/>
              </a:rPr>
              <a:t>Records AWS API calls for your account and delivers log files to you</a:t>
            </a:r>
          </a:p>
          <a:p>
            <a:r>
              <a:rPr lang="en-US" dirty="0">
                <a:latin typeface="+mj-lt"/>
              </a:rPr>
              <a:t>Populates Dashboards:</a:t>
            </a:r>
            <a:endParaRPr lang="en-US" sz="1800" dirty="0">
              <a:latin typeface="+mj-lt"/>
            </a:endParaRPr>
          </a:p>
          <a:p>
            <a:pPr marL="472246" lvl="1" indent="-214313">
              <a:buFont typeface="Arial" charset="0"/>
              <a:buChar char="•"/>
            </a:pPr>
            <a:r>
              <a:rPr lang="en-US" sz="1400" dirty="0"/>
              <a:t>Overview</a:t>
            </a:r>
          </a:p>
          <a:p>
            <a:pPr marL="472246" lvl="1" indent="-214313">
              <a:buFont typeface="Arial" charset="0"/>
              <a:buChar char="•"/>
            </a:pPr>
            <a:r>
              <a:rPr lang="en-US" sz="1400" dirty="0"/>
              <a:t>Topology</a:t>
            </a:r>
          </a:p>
          <a:p>
            <a:pPr marL="472246" lvl="1" indent="-214313">
              <a:buFont typeface="Arial" charset="0"/>
              <a:buChar char="•"/>
            </a:pPr>
            <a:r>
              <a:rPr lang="en-US" sz="1400" dirty="0"/>
              <a:t>Security Overview</a:t>
            </a:r>
          </a:p>
          <a:p>
            <a:pPr marL="472246" lvl="1" indent="-214313">
              <a:buFont typeface="Arial" charset="0"/>
              <a:buChar char="•"/>
            </a:pPr>
            <a:r>
              <a:rPr lang="en-US" sz="1400" dirty="0"/>
              <a:t>IAM Activity</a:t>
            </a:r>
          </a:p>
          <a:p>
            <a:pPr marL="472246" lvl="1" indent="-214313">
              <a:buFont typeface="Arial" charset="0"/>
              <a:buChar char="•"/>
            </a:pPr>
            <a:r>
              <a:rPr lang="en-US" sz="1400" dirty="0"/>
              <a:t>VPC Activity</a:t>
            </a:r>
          </a:p>
          <a:p>
            <a:pPr marL="472246" lvl="1" indent="-214313">
              <a:buFont typeface="Arial" charset="0"/>
              <a:buChar char="•"/>
            </a:pPr>
            <a:r>
              <a:rPr lang="en-US" sz="1400" dirty="0"/>
              <a:t>Security Groups</a:t>
            </a:r>
          </a:p>
          <a:p>
            <a:pPr marL="472246" lvl="1" indent="-214313">
              <a:buFont typeface="Arial" charset="0"/>
              <a:buChar char="•"/>
            </a:pPr>
            <a:r>
              <a:rPr lang="en-US" sz="1400" dirty="0"/>
              <a:t>Key Pairs Activity</a:t>
            </a:r>
          </a:p>
          <a:p>
            <a:pPr marL="472246" lvl="1" indent="-214313">
              <a:buFont typeface="Arial" charset="0"/>
              <a:buChar char="•"/>
            </a:pPr>
            <a:r>
              <a:rPr lang="en-US" sz="1400" dirty="0"/>
              <a:t>Network ACLs</a:t>
            </a:r>
          </a:p>
          <a:p>
            <a:pPr marL="472246" lvl="1" indent="-214313">
              <a:buFont typeface="Arial" charset="0"/>
              <a:buChar char="•"/>
            </a:pPr>
            <a:r>
              <a:rPr lang="en-US" sz="1400" dirty="0"/>
              <a:t>User Activity</a:t>
            </a:r>
          </a:p>
          <a:p>
            <a:pPr marL="472246" lvl="1" indent="-214313">
              <a:buFont typeface="Arial" charset="0"/>
              <a:buChar char="•"/>
            </a:pPr>
            <a:r>
              <a:rPr lang="en-US" sz="1400" dirty="0"/>
              <a:t>Insights Overview</a:t>
            </a:r>
          </a:p>
          <a:p>
            <a:pPr marL="472246" lvl="1" indent="-214313">
              <a:buFont typeface="Arial" charset="0"/>
              <a:buChar char="•"/>
            </a:pPr>
            <a:r>
              <a:rPr lang="en-US" sz="1400" dirty="0"/>
              <a:t>Security Anomaly Insights</a:t>
            </a:r>
          </a:p>
          <a:p>
            <a:pPr marL="472246" lvl="1" indent="-214313">
              <a:buFont typeface="Arial" charset="0"/>
              <a:buChar char="•"/>
            </a:pPr>
            <a:r>
              <a:rPr lang="en-US" sz="1400" dirty="0"/>
              <a:t>Timeline</a:t>
            </a:r>
          </a:p>
        </p:txBody>
      </p:sp>
      <p:pic>
        <p:nvPicPr>
          <p:cNvPr id="3" name="Picture 2"/>
          <p:cNvPicPr>
            <a:picLocks noChangeAspect="1"/>
          </p:cNvPicPr>
          <p:nvPr/>
        </p:nvPicPr>
        <p:blipFill>
          <a:blip r:embed="rId4"/>
          <a:stretch>
            <a:fillRect/>
          </a:stretch>
        </p:blipFill>
        <p:spPr>
          <a:xfrm>
            <a:off x="2656725" y="124600"/>
            <a:ext cx="499712" cy="605043"/>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169998" y="1515035"/>
            <a:ext cx="5746833" cy="3019998"/>
          </a:xfrm>
          <a:prstGeom prst="rect">
            <a:avLst/>
          </a:prstGeom>
        </p:spPr>
      </p:pic>
    </p:spTree>
    <p:custDataLst>
      <p:tags r:id="rId1"/>
    </p:custDataLst>
    <p:extLst>
      <p:ext uri="{BB962C8B-B14F-4D97-AF65-F5344CB8AC3E}">
        <p14:creationId xmlns:p14="http://schemas.microsoft.com/office/powerpoint/2010/main" val="81009680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1692961" y="23001"/>
            <a:ext cx="1092197" cy="726807"/>
          </a:xfrm>
          <a:prstGeom prst="rect">
            <a:avLst/>
          </a:prstGeom>
        </p:spPr>
      </p:pic>
      <p:sp>
        <p:nvSpPr>
          <p:cNvPr id="9" name="Title 1"/>
          <p:cNvSpPr txBox="1">
            <a:spLocks/>
          </p:cNvSpPr>
          <p:nvPr/>
        </p:nvSpPr>
        <p:spPr>
          <a:xfrm>
            <a:off x="0" y="0"/>
            <a:ext cx="9144000" cy="749808"/>
          </a:xfrm>
          <a:prstGeom prst="rect">
            <a:avLst/>
          </a:prstGeom>
        </p:spPr>
        <p:txBody>
          <a:bodyPr vert="horz" lIns="0" tIns="82296" rIns="0" bIns="0" rtlCol="0" anchor="ctr" anchorCtr="0">
            <a:norm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r>
              <a:rPr lang="en-US" dirty="0"/>
              <a:t>AWS </a:t>
            </a:r>
            <a:r>
              <a:rPr lang="en-US" dirty="0" smtClean="0"/>
              <a:t>Kinesis (Streaming)</a:t>
            </a:r>
            <a:endParaRPr lang="en-US" dirty="0"/>
          </a:p>
        </p:txBody>
      </p:sp>
      <p:pic>
        <p:nvPicPr>
          <p:cNvPr id="10" name="Picture 9"/>
          <p:cNvPicPr>
            <a:picLocks noChangeAspect="1"/>
          </p:cNvPicPr>
          <p:nvPr/>
        </p:nvPicPr>
        <p:blipFill>
          <a:blip r:embed="rId5"/>
          <a:stretch>
            <a:fillRect/>
          </a:stretch>
        </p:blipFill>
        <p:spPr>
          <a:xfrm>
            <a:off x="541195" y="999275"/>
            <a:ext cx="7353480" cy="3514371"/>
          </a:xfrm>
          <a:prstGeom prst="rect">
            <a:avLst/>
          </a:prstGeom>
        </p:spPr>
      </p:pic>
      <p:pic>
        <p:nvPicPr>
          <p:cNvPr id="11" name="Picture 10"/>
          <p:cNvPicPr>
            <a:picLocks noChangeAspect="1"/>
          </p:cNvPicPr>
          <p:nvPr/>
        </p:nvPicPr>
        <p:blipFill>
          <a:blip r:embed="rId6"/>
          <a:stretch>
            <a:fillRect/>
          </a:stretch>
        </p:blipFill>
        <p:spPr>
          <a:xfrm>
            <a:off x="7149199" y="4214619"/>
            <a:ext cx="901718" cy="299027"/>
          </a:xfrm>
          <a:prstGeom prst="rect">
            <a:avLst/>
          </a:prstGeom>
        </p:spPr>
      </p:pic>
    </p:spTree>
    <p:custDataLst>
      <p:tags r:id="rId1"/>
    </p:custDataLst>
    <p:extLst>
      <p:ext uri="{BB962C8B-B14F-4D97-AF65-F5344CB8AC3E}">
        <p14:creationId xmlns:p14="http://schemas.microsoft.com/office/powerpoint/2010/main" val="165985608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Splunk on AWS</a:t>
            </a:r>
            <a:endParaRPr lang="en-US" dirty="0"/>
          </a:p>
        </p:txBody>
      </p:sp>
      <p:sp>
        <p:nvSpPr>
          <p:cNvPr id="3" name="Subtitle 2"/>
          <p:cNvSpPr>
            <a:spLocks noGrp="1"/>
          </p:cNvSpPr>
          <p:nvPr>
            <p:ph type="subTitle" idx="1"/>
          </p:nvPr>
        </p:nvSpPr>
        <p:spPr/>
        <p:txBody>
          <a:bodyPr/>
          <a:lstStyle/>
          <a:p>
            <a:r>
              <a:rPr lang="en-US" dirty="0" smtClean="0"/>
              <a:t>Running Splunk on AWS and the partnership with Amazon Web Services</a:t>
            </a:r>
            <a:endParaRPr lang="en-US" dirty="0"/>
          </a:p>
        </p:txBody>
      </p:sp>
    </p:spTree>
    <p:extLst>
      <p:ext uri="{BB962C8B-B14F-4D97-AF65-F5344CB8AC3E}">
        <p14:creationId xmlns:p14="http://schemas.microsoft.com/office/powerpoint/2010/main" val="142791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smtClean="0"/>
              <a:t>Native delivery endpoints for Firehose</a:t>
            </a:r>
            <a:endParaRPr lang="en-US" dirty="0"/>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3"/>
          <a:stretch>
            <a:fillRect/>
          </a:stretch>
        </p:blipFill>
        <p:spPr>
          <a:xfrm>
            <a:off x="2123505" y="2393065"/>
            <a:ext cx="318046" cy="388548"/>
          </a:xfrm>
          <a:prstGeom prst="rect">
            <a:avLst/>
          </a:prstGeom>
        </p:spPr>
      </p:pic>
      <p:sp>
        <p:nvSpPr>
          <p:cNvPr id="33" name="TextBox 32">
            <a:extLst>
              <a:ext uri="{FF2B5EF4-FFF2-40B4-BE49-F238E27FC236}">
                <a16:creationId xmlns=""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smtClean="0"/>
          </a:p>
        </p:txBody>
      </p:sp>
    </p:spTree>
    <p:extLst>
      <p:ext uri="{BB962C8B-B14F-4D97-AF65-F5344CB8AC3E}">
        <p14:creationId xmlns:p14="http://schemas.microsoft.com/office/powerpoint/2010/main" val="213026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0"/>
            <a:ext cx="9144000" cy="833718"/>
          </a:xfrm>
          <a:prstGeom prst="rect">
            <a:avLst/>
          </a:prstGeom>
        </p:spPr>
        <p:txBody>
          <a:bodyPr vert="horz" lIns="0" tIns="82296" rIns="0" bIns="0" rtlCol="0" anchor="ctr"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r>
              <a:rPr lang="en-US" dirty="0"/>
              <a:t>AWS Lambda Functions</a:t>
            </a:r>
          </a:p>
        </p:txBody>
      </p:sp>
      <p:pic>
        <p:nvPicPr>
          <p:cNvPr id="9" name="Picture 8"/>
          <p:cNvPicPr>
            <a:picLocks noChangeAspect="1"/>
          </p:cNvPicPr>
          <p:nvPr/>
        </p:nvPicPr>
        <p:blipFill>
          <a:blip r:embed="rId4"/>
          <a:stretch>
            <a:fillRect/>
          </a:stretch>
        </p:blipFill>
        <p:spPr>
          <a:xfrm>
            <a:off x="2006138" y="155798"/>
            <a:ext cx="522121" cy="52212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16987" y="897826"/>
            <a:ext cx="7543800" cy="1562220"/>
          </a:xfrm>
          <a:prstGeom prst="rect">
            <a:avLst/>
          </a:prstGeom>
        </p:spPr>
      </p:pic>
      <p:sp>
        <p:nvSpPr>
          <p:cNvPr id="2" name="Rectangle 1"/>
          <p:cNvSpPr/>
          <p:nvPr/>
        </p:nvSpPr>
        <p:spPr>
          <a:xfrm>
            <a:off x="616986" y="2748275"/>
            <a:ext cx="7872589" cy="1815882"/>
          </a:xfrm>
          <a:prstGeom prst="rect">
            <a:avLst/>
          </a:prstGeom>
        </p:spPr>
        <p:txBody>
          <a:bodyPr wrap="square">
            <a:spAutoFit/>
          </a:bodyPr>
          <a:lstStyle/>
          <a:p>
            <a:r>
              <a:rPr lang="en-US" dirty="0">
                <a:solidFill>
                  <a:srgbClr val="333333"/>
                </a:solidFill>
                <a:latin typeface="HelveticaNeue" charset="0"/>
              </a:rPr>
              <a:t>AWS Lambda supports code written </a:t>
            </a:r>
            <a:r>
              <a:rPr lang="en-US" dirty="0" smtClean="0">
                <a:solidFill>
                  <a:srgbClr val="333333"/>
                </a:solidFill>
                <a:latin typeface="HelveticaNeue" charset="0"/>
              </a:rPr>
              <a:t>in:</a:t>
            </a:r>
          </a:p>
          <a:p>
            <a:pPr marL="285750" indent="-285750">
              <a:buFont typeface="Arial" charset="0"/>
              <a:buChar char="•"/>
            </a:pPr>
            <a:r>
              <a:rPr lang="en-US" dirty="0" err="1" smtClean="0">
                <a:solidFill>
                  <a:srgbClr val="333333"/>
                </a:solidFill>
                <a:latin typeface="HelveticaNeue" charset="0"/>
              </a:rPr>
              <a:t>Node.js</a:t>
            </a:r>
            <a:r>
              <a:rPr lang="en-US" dirty="0" smtClean="0">
                <a:solidFill>
                  <a:srgbClr val="333333"/>
                </a:solidFill>
                <a:latin typeface="HelveticaNeue" charset="0"/>
              </a:rPr>
              <a:t> </a:t>
            </a:r>
            <a:r>
              <a:rPr lang="en-US" dirty="0">
                <a:solidFill>
                  <a:srgbClr val="333333"/>
                </a:solidFill>
                <a:latin typeface="HelveticaNeue" charset="0"/>
              </a:rPr>
              <a:t>(</a:t>
            </a:r>
            <a:r>
              <a:rPr lang="en-US" dirty="0" smtClean="0">
                <a:solidFill>
                  <a:srgbClr val="333333"/>
                </a:solidFill>
                <a:latin typeface="HelveticaNeue" charset="0"/>
              </a:rPr>
              <a:t>JavaScript)</a:t>
            </a:r>
          </a:p>
          <a:p>
            <a:pPr marL="285750" indent="-285750">
              <a:buFont typeface="Arial" charset="0"/>
              <a:buChar char="•"/>
            </a:pPr>
            <a:r>
              <a:rPr lang="en-US" dirty="0" smtClean="0">
                <a:solidFill>
                  <a:srgbClr val="333333"/>
                </a:solidFill>
                <a:latin typeface="HelveticaNeue" charset="0"/>
              </a:rPr>
              <a:t>Python</a:t>
            </a:r>
          </a:p>
          <a:p>
            <a:pPr marL="285750" indent="-285750">
              <a:buFont typeface="Arial" charset="0"/>
              <a:buChar char="•"/>
            </a:pPr>
            <a:r>
              <a:rPr lang="en-US" dirty="0" smtClean="0">
                <a:solidFill>
                  <a:srgbClr val="333333"/>
                </a:solidFill>
                <a:latin typeface="HelveticaNeue" charset="0"/>
              </a:rPr>
              <a:t>Java </a:t>
            </a:r>
            <a:r>
              <a:rPr lang="en-US" dirty="0">
                <a:solidFill>
                  <a:srgbClr val="333333"/>
                </a:solidFill>
                <a:latin typeface="HelveticaNeue" charset="0"/>
              </a:rPr>
              <a:t>(Java 8 </a:t>
            </a:r>
            <a:r>
              <a:rPr lang="en-US" dirty="0" smtClean="0">
                <a:solidFill>
                  <a:srgbClr val="333333"/>
                </a:solidFill>
                <a:latin typeface="HelveticaNeue" charset="0"/>
              </a:rPr>
              <a:t>compatible)</a:t>
            </a:r>
          </a:p>
          <a:p>
            <a:pPr marL="285750" indent="-285750">
              <a:buFont typeface="Arial" charset="0"/>
              <a:buChar char="•"/>
            </a:pPr>
            <a:r>
              <a:rPr lang="en-US" dirty="0" smtClean="0">
                <a:solidFill>
                  <a:srgbClr val="333333"/>
                </a:solidFill>
                <a:latin typeface="HelveticaNeue" charset="0"/>
              </a:rPr>
              <a:t>C</a:t>
            </a:r>
            <a:r>
              <a:rPr lang="en-US" dirty="0">
                <a:solidFill>
                  <a:srgbClr val="333333"/>
                </a:solidFill>
                <a:latin typeface="HelveticaNeue" charset="0"/>
              </a:rPr>
              <a:t># (.NET </a:t>
            </a:r>
            <a:r>
              <a:rPr lang="en-US" dirty="0" smtClean="0">
                <a:solidFill>
                  <a:srgbClr val="333333"/>
                </a:solidFill>
                <a:latin typeface="HelveticaNeue" charset="0"/>
              </a:rPr>
              <a:t>Core)</a:t>
            </a:r>
          </a:p>
          <a:p>
            <a:pPr marL="285750" indent="-285750">
              <a:buFont typeface="Arial" charset="0"/>
              <a:buChar char="•"/>
            </a:pPr>
            <a:endParaRPr lang="en-US" dirty="0">
              <a:solidFill>
                <a:srgbClr val="333333"/>
              </a:solidFill>
              <a:latin typeface="HelveticaNeue" charset="0"/>
            </a:endParaRPr>
          </a:p>
          <a:p>
            <a:r>
              <a:rPr lang="en-US" dirty="0" smtClean="0">
                <a:solidFill>
                  <a:srgbClr val="333333"/>
                </a:solidFill>
                <a:latin typeface="HelveticaNeue" charset="0"/>
              </a:rPr>
              <a:t>Your </a:t>
            </a:r>
            <a:r>
              <a:rPr lang="en-US" dirty="0">
                <a:solidFill>
                  <a:srgbClr val="333333"/>
                </a:solidFill>
                <a:latin typeface="HelveticaNeue" charset="0"/>
              </a:rPr>
              <a:t>code can include existing libraries, even native ones</a:t>
            </a:r>
            <a:r>
              <a:rPr lang="en-US">
                <a:solidFill>
                  <a:srgbClr val="333333"/>
                </a:solidFill>
                <a:latin typeface="HelveticaNeue" charset="0"/>
              </a:rPr>
              <a:t>. </a:t>
            </a:r>
            <a:endParaRPr lang="en-US" dirty="0"/>
          </a:p>
        </p:txBody>
      </p:sp>
    </p:spTree>
    <p:custDataLst>
      <p:tags r:id="rId1"/>
    </p:custDataLst>
    <p:extLst>
      <p:ext uri="{BB962C8B-B14F-4D97-AF65-F5344CB8AC3E}">
        <p14:creationId xmlns:p14="http://schemas.microsoft.com/office/powerpoint/2010/main" val="113972151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0"/>
            <a:ext cx="9144000" cy="749808"/>
          </a:xfrm>
          <a:prstGeom prst="rect">
            <a:avLst/>
          </a:prstGeom>
        </p:spPr>
        <p:txBody>
          <a:bodyPr vert="horz" lIns="0" tIns="82296" rIns="0" bIns="0" rtlCol="0" anchor="ctr" anchorCtr="0">
            <a:norm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r>
              <a:rPr lang="en-US" dirty="0"/>
              <a:t>Integrating AWS with Splunk</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154" y="749808"/>
            <a:ext cx="4241691" cy="4196265"/>
          </a:xfrm>
          <a:prstGeom prst="rect">
            <a:avLst/>
          </a:prstGeom>
        </p:spPr>
      </p:pic>
    </p:spTree>
    <p:custDataLst>
      <p:tags r:id="rId1"/>
    </p:custDataLst>
    <p:extLst>
      <p:ext uri="{BB962C8B-B14F-4D97-AF65-F5344CB8AC3E}">
        <p14:creationId xmlns:p14="http://schemas.microsoft.com/office/powerpoint/2010/main" val="112654742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2: Configure AWS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82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15913" y="1539875"/>
            <a:ext cx="2620962" cy="3429000"/>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a typeface="ＭＳ Ｐゴシック" charset="0"/>
              <a:cs typeface="ＭＳ Ｐゴシック" charset="0"/>
            </a:endParaRPr>
          </a:p>
        </p:txBody>
      </p:sp>
      <p:sp>
        <p:nvSpPr>
          <p:cNvPr id="52" name="Rectangle 51"/>
          <p:cNvSpPr/>
          <p:nvPr/>
        </p:nvSpPr>
        <p:spPr>
          <a:xfrm>
            <a:off x="3217863" y="1528763"/>
            <a:ext cx="2620962" cy="3430587"/>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a typeface="ＭＳ Ｐゴシック" charset="0"/>
              <a:cs typeface="ＭＳ Ｐゴシック" charset="0"/>
            </a:endParaRPr>
          </a:p>
        </p:txBody>
      </p:sp>
      <p:grpSp>
        <p:nvGrpSpPr>
          <p:cNvPr id="24581" name="Group 13"/>
          <p:cNvGrpSpPr>
            <a:grpSpLocks/>
          </p:cNvGrpSpPr>
          <p:nvPr/>
        </p:nvGrpSpPr>
        <p:grpSpPr bwMode="auto">
          <a:xfrm>
            <a:off x="530225" y="1882775"/>
            <a:ext cx="2074863" cy="1368085"/>
            <a:chOff x="3386781" y="2352450"/>
            <a:chExt cx="2075688" cy="1367383"/>
          </a:xfrm>
        </p:grpSpPr>
        <p:grpSp>
          <p:nvGrpSpPr>
            <p:cNvPr id="24612" name="Group 5"/>
            <p:cNvGrpSpPr>
              <a:grpSpLocks/>
            </p:cNvGrpSpPr>
            <p:nvPr/>
          </p:nvGrpSpPr>
          <p:grpSpPr bwMode="auto">
            <a:xfrm>
              <a:off x="3386781" y="2352450"/>
              <a:ext cx="2075688" cy="652328"/>
              <a:chOff x="304800" y="1581150"/>
              <a:chExt cx="2075688" cy="652328"/>
            </a:xfrm>
          </p:grpSpPr>
          <p:sp>
            <p:nvSpPr>
              <p:cNvPr id="30" name="Rounded Rectangle 29"/>
              <p:cNvSpPr/>
              <p:nvPr/>
            </p:nvSpPr>
            <p:spPr bwMode="gray">
              <a:xfrm>
                <a:off x="304800" y="1581150"/>
                <a:ext cx="2075688" cy="652128"/>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34" tIns="45717" rIns="91434" bIns="45717" anchor="ctr"/>
              <a:lstStyle/>
              <a:p>
                <a:pPr algn="ctr" defTabSz="814388" eaLnBrk="1" hangingPunct="1">
                  <a:defRPr/>
                </a:pPr>
                <a:endParaRPr lang="en-US" dirty="0">
                  <a:solidFill>
                    <a:schemeClr val="tx1"/>
                  </a:solidFill>
                  <a:latin typeface="Arial" charset="0"/>
                  <a:ea typeface="ＭＳ Ｐゴシック" charset="0"/>
                  <a:cs typeface="ＭＳ Ｐゴシック" charset="0"/>
                </a:endParaRPr>
              </a:p>
            </p:txBody>
          </p:sp>
          <p:pic>
            <p:nvPicPr>
              <p:cNvPr id="24615" name="Picture 32" descr="LGO-Splunk-Cloud-PMS-2color-W.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4848" y="1701260"/>
                <a:ext cx="1512793" cy="25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13" name="TextBox 9"/>
            <p:cNvSpPr txBox="1">
              <a:spLocks noChangeArrowheads="1"/>
            </p:cNvSpPr>
            <p:nvPr/>
          </p:nvSpPr>
          <p:spPr bwMode="auto">
            <a:xfrm>
              <a:off x="3699225" y="3057823"/>
              <a:ext cx="1529850" cy="66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3" tIns="25712" rIns="51423" bIns="25712">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100"/>
                <a:t>100% Uptime SLA</a:t>
              </a:r>
            </a:p>
            <a:p>
              <a:pPr algn="ctr" eaLnBrk="1" hangingPunct="1">
                <a:spcAft>
                  <a:spcPts val="400"/>
                </a:spcAft>
                <a:buClr>
                  <a:srgbClr val="909090"/>
                </a:buClr>
                <a:buSzPct val="95000"/>
              </a:pPr>
              <a:r>
                <a:rPr lang="en-US" altLang="en-US" sz="1100"/>
                <a:t>SOC2 Type II Certified</a:t>
              </a:r>
            </a:p>
            <a:p>
              <a:pPr algn="ctr" eaLnBrk="1" hangingPunct="1">
                <a:spcAft>
                  <a:spcPts val="400"/>
                </a:spcAft>
                <a:buClr>
                  <a:srgbClr val="909090"/>
                </a:buClr>
                <a:buSzPct val="95000"/>
              </a:pPr>
              <a:r>
                <a:rPr lang="en-US" altLang="en-US" sz="1100"/>
                <a:t>Runs on AWS</a:t>
              </a:r>
            </a:p>
          </p:txBody>
        </p:sp>
      </p:grpSp>
      <p:grpSp>
        <p:nvGrpSpPr>
          <p:cNvPr id="24582" name="Group 3"/>
          <p:cNvGrpSpPr>
            <a:grpSpLocks/>
          </p:cNvGrpSpPr>
          <p:nvPr/>
        </p:nvGrpSpPr>
        <p:grpSpPr bwMode="auto">
          <a:xfrm>
            <a:off x="6400800" y="1720850"/>
            <a:ext cx="2084388" cy="1093788"/>
            <a:chOff x="467471" y="1642780"/>
            <a:chExt cx="2083327" cy="1093201"/>
          </a:xfrm>
        </p:grpSpPr>
        <p:grpSp>
          <p:nvGrpSpPr>
            <p:cNvPr id="24607" name="Group 7"/>
            <p:cNvGrpSpPr>
              <a:grpSpLocks/>
            </p:cNvGrpSpPr>
            <p:nvPr/>
          </p:nvGrpSpPr>
          <p:grpSpPr bwMode="auto">
            <a:xfrm>
              <a:off x="467471" y="1642780"/>
              <a:ext cx="2075393" cy="652113"/>
              <a:chOff x="4876800" y="1581150"/>
              <a:chExt cx="2075412" cy="652113"/>
            </a:xfrm>
          </p:grpSpPr>
          <p:sp>
            <p:nvSpPr>
              <p:cNvPr id="46" name="Rounded Rectangle 45"/>
              <p:cNvSpPr/>
              <p:nvPr/>
            </p:nvSpPr>
            <p:spPr bwMode="gray">
              <a:xfrm>
                <a:off x="4876800" y="1581150"/>
                <a:ext cx="2075412" cy="652113"/>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34" tIns="45717" rIns="91434" bIns="45717" anchor="ctr"/>
              <a:lstStyle/>
              <a:p>
                <a:pPr algn="ctr" defTabSz="814388" eaLnBrk="1" hangingPunct="1">
                  <a:defRPr/>
                </a:pPr>
                <a:endParaRPr lang="en-US" dirty="0">
                  <a:solidFill>
                    <a:schemeClr val="tx1"/>
                  </a:solidFill>
                  <a:latin typeface="Arial" charset="0"/>
                  <a:ea typeface="ＭＳ Ｐゴシック" charset="0"/>
                  <a:cs typeface="ＭＳ Ｐゴシック" charset="0"/>
                </a:endParaRPr>
              </a:p>
            </p:txBody>
          </p:sp>
          <p:pic>
            <p:nvPicPr>
              <p:cNvPr id="24610" name="Picture 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29714" y="1665273"/>
                <a:ext cx="1169878" cy="34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11" name="TextBox 4"/>
              <p:cNvSpPr txBox="1">
                <a:spLocks noChangeArrowheads="1"/>
              </p:cNvSpPr>
              <p:nvPr/>
            </p:nvSpPr>
            <p:spPr bwMode="auto">
              <a:xfrm>
                <a:off x="5219321" y="1959247"/>
                <a:ext cx="1381184" cy="20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26" tIns="25713" rIns="51426" bIns="2571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000" b="1" dirty="0">
                    <a:solidFill>
                      <a:schemeClr val="bg1"/>
                    </a:solidFill>
                  </a:rPr>
                  <a:t>Cloud Services Apps</a:t>
                </a:r>
              </a:p>
            </p:txBody>
          </p:sp>
        </p:grpSp>
        <p:sp>
          <p:nvSpPr>
            <p:cNvPr id="13344" name="TextBox 68"/>
            <p:cNvSpPr txBox="1">
              <a:spLocks noChangeArrowheads="1"/>
            </p:cNvSpPr>
            <p:nvPr/>
          </p:nvSpPr>
          <p:spPr bwMode="auto">
            <a:xfrm>
              <a:off x="492858" y="2345666"/>
              <a:ext cx="2057940" cy="390315"/>
            </a:xfrm>
            <a:prstGeom prst="rect">
              <a:avLst/>
            </a:prstGeom>
            <a:noFill/>
            <a:ln>
              <a:noFill/>
            </a:ln>
            <a:extLst/>
          </p:spPr>
          <p:txBody>
            <a:bodyPr lIns="51423" tIns="25712" rIns="51423" bIns="25712">
              <a:spAutoFit/>
            </a:bodyPr>
            <a:lstStyle>
              <a:lvl1pPr marL="7938">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eaLnBrk="1" hangingPunct="1">
                <a:spcAft>
                  <a:spcPts val="400"/>
                </a:spcAft>
                <a:buClr>
                  <a:srgbClr val="909090"/>
                </a:buClr>
                <a:buSzPct val="95000"/>
                <a:defRPr/>
              </a:pPr>
              <a:r>
                <a:rPr lang="en-US" sz="1100" dirty="0"/>
                <a:t>Splunk App for AWS, </a:t>
              </a:r>
              <a:r>
                <a:rPr lang="en-US" sz="1100" dirty="0" err="1"/>
                <a:t>ServiceNow</a:t>
              </a:r>
              <a:r>
                <a:rPr lang="en-US" sz="1100" dirty="0"/>
                <a:t>, Salesforce, etc.</a:t>
              </a:r>
            </a:p>
          </p:txBody>
        </p:sp>
      </p:grpSp>
      <p:grpSp>
        <p:nvGrpSpPr>
          <p:cNvPr id="24583" name="Group 11"/>
          <p:cNvGrpSpPr>
            <a:grpSpLocks/>
          </p:cNvGrpSpPr>
          <p:nvPr/>
        </p:nvGrpSpPr>
        <p:grpSpPr bwMode="auto">
          <a:xfrm>
            <a:off x="6251575" y="3224584"/>
            <a:ext cx="2397125" cy="1273041"/>
            <a:chOff x="6196352" y="3002543"/>
            <a:chExt cx="2397529" cy="1272735"/>
          </a:xfrm>
        </p:grpSpPr>
        <p:grpSp>
          <p:nvGrpSpPr>
            <p:cNvPr id="24603" name="Group 26"/>
            <p:cNvGrpSpPr>
              <a:grpSpLocks/>
            </p:cNvGrpSpPr>
            <p:nvPr/>
          </p:nvGrpSpPr>
          <p:grpSpPr bwMode="auto">
            <a:xfrm>
              <a:off x="6388472" y="3002543"/>
              <a:ext cx="2075212" cy="652305"/>
              <a:chOff x="6477558" y="3349172"/>
              <a:chExt cx="2075212" cy="652305"/>
            </a:xfrm>
          </p:grpSpPr>
          <p:sp>
            <p:nvSpPr>
              <p:cNvPr id="59" name="Rounded Rectangle 58"/>
              <p:cNvSpPr/>
              <p:nvPr/>
            </p:nvSpPr>
            <p:spPr bwMode="gray">
              <a:xfrm>
                <a:off x="6477558" y="3349172"/>
                <a:ext cx="2075212" cy="65230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34" tIns="45717" rIns="91434" bIns="45717" anchor="ctr"/>
              <a:lstStyle/>
              <a:p>
                <a:pPr algn="ctr" defTabSz="814388" eaLnBrk="1" hangingPunct="1">
                  <a:defRPr/>
                </a:pPr>
                <a:endParaRPr lang="en-US" dirty="0">
                  <a:solidFill>
                    <a:schemeClr val="tx1"/>
                  </a:solidFill>
                  <a:latin typeface="Arial" charset="0"/>
                  <a:ea typeface="ＭＳ Ｐゴシック" charset="0"/>
                  <a:cs typeface="ＭＳ Ｐゴシック" charset="0"/>
                </a:endParaRPr>
              </a:p>
            </p:txBody>
          </p:sp>
          <p:sp>
            <p:nvSpPr>
              <p:cNvPr id="24606" name="TextBox 19"/>
              <p:cNvSpPr txBox="1">
                <a:spLocks noChangeArrowheads="1"/>
              </p:cNvSpPr>
              <p:nvPr/>
            </p:nvSpPr>
            <p:spPr bwMode="auto">
              <a:xfrm flipH="1">
                <a:off x="6633241" y="3397906"/>
                <a:ext cx="1757643" cy="54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6" tIns="25713" rIns="51426" bIns="2571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600" b="1" dirty="0">
                    <a:solidFill>
                      <a:schemeClr val="bg1"/>
                    </a:solidFill>
                  </a:rPr>
                  <a:t>AWS Specific Integrations</a:t>
                </a:r>
              </a:p>
            </p:txBody>
          </p:sp>
        </p:grpSp>
        <p:sp>
          <p:nvSpPr>
            <p:cNvPr id="24604" name="TextBox 69"/>
            <p:cNvSpPr txBox="1">
              <a:spLocks noChangeArrowheads="1"/>
            </p:cNvSpPr>
            <p:nvPr/>
          </p:nvSpPr>
          <p:spPr bwMode="auto">
            <a:xfrm>
              <a:off x="6196352" y="3715655"/>
              <a:ext cx="2397529" cy="559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3" tIns="25712" rIns="51423" bIns="25712">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400"/>
                </a:spcAft>
                <a:buClr>
                  <a:srgbClr val="909090"/>
                </a:buClr>
                <a:buSzPct val="95000"/>
              </a:pPr>
              <a:r>
                <a:rPr lang="en-US" sz="1100" dirty="0" err="1"/>
                <a:t>CloudTrail</a:t>
              </a:r>
              <a:r>
                <a:rPr lang="en-US" sz="1100" dirty="0"/>
                <a:t>, </a:t>
              </a:r>
              <a:r>
                <a:rPr lang="en-US" sz="1100" dirty="0" err="1"/>
                <a:t>CloudWatch</a:t>
              </a:r>
              <a:r>
                <a:rPr lang="en-US" sz="1100" dirty="0"/>
                <a:t>/Logs, </a:t>
              </a:r>
              <a:r>
                <a:rPr lang="en-US" sz="1100" dirty="0" err="1"/>
                <a:t>Config</a:t>
              </a:r>
              <a:r>
                <a:rPr lang="en-US" sz="1100" dirty="0"/>
                <a:t>/Rules, Inspector, Kinesis, S3, VPC Flow Logs, Billing, SQS, SNS</a:t>
              </a:r>
              <a:endParaRPr lang="en-US" altLang="en-US" sz="1100" dirty="0"/>
            </a:p>
          </p:txBody>
        </p:sp>
      </p:grpSp>
      <p:grpSp>
        <p:nvGrpSpPr>
          <p:cNvPr id="24585" name="Group 8"/>
          <p:cNvGrpSpPr>
            <a:grpSpLocks/>
          </p:cNvGrpSpPr>
          <p:nvPr/>
        </p:nvGrpSpPr>
        <p:grpSpPr bwMode="auto">
          <a:xfrm>
            <a:off x="3490912" y="1882775"/>
            <a:ext cx="2074863" cy="1112838"/>
            <a:chOff x="3391770" y="1094971"/>
            <a:chExt cx="2075707" cy="1113345"/>
          </a:xfrm>
        </p:grpSpPr>
        <p:sp>
          <p:nvSpPr>
            <p:cNvPr id="34" name="Rounded Rectangle 33"/>
            <p:cNvSpPr/>
            <p:nvPr/>
          </p:nvSpPr>
          <p:spPr bwMode="gray">
            <a:xfrm>
              <a:off x="3391770" y="1094971"/>
              <a:ext cx="2075707" cy="652760"/>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28" tIns="45714" rIns="91428" bIns="45714" anchor="ctr"/>
            <a:lstStyle/>
            <a:p>
              <a:pPr algn="ctr" defTabSz="814388" eaLnBrk="1" hangingPunct="1">
                <a:defRPr/>
              </a:pPr>
              <a:endParaRPr lang="en-US" dirty="0">
                <a:solidFill>
                  <a:schemeClr val="tx1"/>
                </a:solidFill>
                <a:latin typeface="Arial" charset="0"/>
                <a:ea typeface="ＭＳ Ｐゴシック" charset="0"/>
                <a:cs typeface="ＭＳ Ｐゴシック" charset="0"/>
              </a:endParaRPr>
            </a:p>
          </p:txBody>
        </p:sp>
        <p:sp>
          <p:nvSpPr>
            <p:cNvPr id="24597" name="TextBox 47"/>
            <p:cNvSpPr txBox="1">
              <a:spLocks noChangeArrowheads="1"/>
            </p:cNvSpPr>
            <p:nvPr/>
          </p:nvSpPr>
          <p:spPr bwMode="auto">
            <a:xfrm>
              <a:off x="3588279" y="1810142"/>
              <a:ext cx="1733788" cy="39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3" tIns="25712" rIns="51423" bIns="25712">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100" dirty="0"/>
                <a:t>Splunk Core + Enterprise Security &amp; ITSI  available</a:t>
              </a:r>
            </a:p>
          </p:txBody>
        </p:sp>
        <p:sp>
          <p:nvSpPr>
            <p:cNvPr id="24598" name="TextBox 39"/>
            <p:cNvSpPr txBox="1">
              <a:spLocks noChangeArrowheads="1"/>
            </p:cNvSpPr>
            <p:nvPr/>
          </p:nvSpPr>
          <p:spPr bwMode="auto">
            <a:xfrm>
              <a:off x="3538190" y="1171689"/>
              <a:ext cx="1691403" cy="50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3" tIns="25712" rIns="51423" bIns="25712">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400" b="1" dirty="0">
                  <a:solidFill>
                    <a:schemeClr val="bg1"/>
                  </a:solidFill>
                </a:rPr>
                <a:t>                  </a:t>
              </a:r>
            </a:p>
            <a:p>
              <a:pPr algn="ctr" eaLnBrk="1" hangingPunct="1">
                <a:spcAft>
                  <a:spcPts val="400"/>
                </a:spcAft>
                <a:buClr>
                  <a:srgbClr val="909090"/>
                </a:buClr>
                <a:buSzPct val="95000"/>
              </a:pPr>
              <a:r>
                <a:rPr lang="en-US" altLang="en-US" sz="1200" b="1" dirty="0">
                  <a:solidFill>
                    <a:schemeClr val="bg1"/>
                  </a:solidFill>
                </a:rPr>
                <a:t>Enterprise on AWS</a:t>
              </a:r>
            </a:p>
          </p:txBody>
        </p:sp>
        <p:pic>
          <p:nvPicPr>
            <p:cNvPr id="24599"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99395" y="1183462"/>
              <a:ext cx="1020847" cy="29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3370154" y="1201321"/>
            <a:ext cx="2294154" cy="338554"/>
          </a:xfrm>
          <a:prstGeom prst="rect">
            <a:avLst/>
          </a:prstGeom>
          <a:noFill/>
        </p:spPr>
        <p:txBody>
          <a:bodyPr wrap="none">
            <a:spAutoFit/>
          </a:bodyPr>
          <a:lstStyle/>
          <a:p>
            <a:pPr algn="ctr" eaLnBrk="1" fontAlgn="auto" hangingPunct="1">
              <a:spcBef>
                <a:spcPts val="0"/>
              </a:spcBef>
              <a:spcAft>
                <a:spcPts val="0"/>
              </a:spcAft>
              <a:defRPr/>
            </a:pPr>
            <a:r>
              <a:rPr lang="en-US" sz="1600" b="1">
                <a:latin typeface="Arial" charset="0"/>
                <a:ea typeface="ＭＳ Ｐゴシック" charset="-128"/>
              </a:rPr>
              <a:t>DIY with Amazon EC2</a:t>
            </a:r>
            <a:endParaRPr lang="en-US" sz="1600" b="1" dirty="0">
              <a:latin typeface="Arial" charset="0"/>
              <a:ea typeface="ＭＳ Ｐゴシック" charset="-128"/>
            </a:endParaRPr>
          </a:p>
        </p:txBody>
      </p:sp>
      <p:sp>
        <p:nvSpPr>
          <p:cNvPr id="24588" name="TextBox 42"/>
          <p:cNvSpPr txBox="1">
            <a:spLocks noChangeArrowheads="1"/>
          </p:cNvSpPr>
          <p:nvPr/>
        </p:nvSpPr>
        <p:spPr bwMode="auto">
          <a:xfrm>
            <a:off x="6118225" y="766763"/>
            <a:ext cx="2622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solidFill>
                  <a:schemeClr val="accent1"/>
                </a:solidFill>
              </a:rPr>
              <a:t>Apps and Integrations</a:t>
            </a:r>
          </a:p>
        </p:txBody>
      </p:sp>
      <p:sp>
        <p:nvSpPr>
          <p:cNvPr id="55" name="TextBox 54"/>
          <p:cNvSpPr txBox="1"/>
          <p:nvPr/>
        </p:nvSpPr>
        <p:spPr>
          <a:xfrm>
            <a:off x="871828" y="1223068"/>
            <a:ext cx="1509131" cy="338554"/>
          </a:xfrm>
          <a:prstGeom prst="rect">
            <a:avLst/>
          </a:prstGeom>
          <a:noFill/>
        </p:spPr>
        <p:txBody>
          <a:bodyPr wrap="none">
            <a:spAutoFit/>
          </a:bodyPr>
          <a:lstStyle/>
          <a:p>
            <a:pPr algn="ctr" eaLnBrk="1" fontAlgn="auto" hangingPunct="1">
              <a:spcBef>
                <a:spcPts val="0"/>
              </a:spcBef>
              <a:spcAft>
                <a:spcPts val="0"/>
              </a:spcAft>
              <a:defRPr/>
            </a:pPr>
            <a:r>
              <a:rPr lang="en-US" sz="1600" b="1" dirty="0">
                <a:latin typeface="Arial" charset="0"/>
                <a:ea typeface="ＭＳ Ｐゴシック" charset="-128"/>
              </a:rPr>
              <a:t>SaaS on AWS</a:t>
            </a:r>
          </a:p>
        </p:txBody>
      </p:sp>
      <p:sp>
        <p:nvSpPr>
          <p:cNvPr id="24591" name="TextBox 59"/>
          <p:cNvSpPr txBox="1">
            <a:spLocks noChangeArrowheads="1"/>
          </p:cNvSpPr>
          <p:nvPr/>
        </p:nvSpPr>
        <p:spPr bwMode="auto">
          <a:xfrm>
            <a:off x="2035175" y="777875"/>
            <a:ext cx="1941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sz="1800" b="1" dirty="0">
                <a:solidFill>
                  <a:schemeClr val="accent1"/>
                </a:solidFill>
              </a:rPr>
              <a:t>Delivery Models</a:t>
            </a:r>
          </a:p>
        </p:txBody>
      </p:sp>
      <p:sp>
        <p:nvSpPr>
          <p:cNvPr id="5" name="Title 4"/>
          <p:cNvSpPr>
            <a:spLocks noGrp="1"/>
          </p:cNvSpPr>
          <p:nvPr>
            <p:ph type="title"/>
          </p:nvPr>
        </p:nvSpPr>
        <p:spPr/>
        <p:txBody>
          <a:bodyPr anchor="ctr"/>
          <a:lstStyle/>
          <a:p>
            <a:r>
              <a:rPr lang="en-US" dirty="0"/>
              <a:t>Splunk Runs On &amp; With AWS</a:t>
            </a:r>
          </a:p>
        </p:txBody>
      </p:sp>
      <p:cxnSp>
        <p:nvCxnSpPr>
          <p:cNvPr id="7" name="Straight Connector 6"/>
          <p:cNvCxnSpPr/>
          <p:nvPr/>
        </p:nvCxnSpPr>
        <p:spPr>
          <a:xfrm flipV="1">
            <a:off x="6029987" y="896471"/>
            <a:ext cx="0" cy="4129959"/>
          </a:xfrm>
          <a:prstGeom prst="line">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3782576" y="3478059"/>
            <a:ext cx="1400106" cy="899568"/>
          </a:xfrm>
          <a:prstGeom prst="rect">
            <a:avLst/>
          </a:prstGeom>
        </p:spPr>
      </p:pic>
      <p:sp>
        <p:nvSpPr>
          <p:cNvPr id="38" name="Left Arrow 37"/>
          <p:cNvSpPr/>
          <p:nvPr/>
        </p:nvSpPr>
        <p:spPr>
          <a:xfrm rot="5400000">
            <a:off x="4236525" y="3149547"/>
            <a:ext cx="492207" cy="247564"/>
          </a:xfrm>
          <a:prstGeom prst="lef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p:cNvSpPr txBox="1"/>
          <p:nvPr/>
        </p:nvSpPr>
        <p:spPr>
          <a:xfrm>
            <a:off x="3389788" y="4286119"/>
            <a:ext cx="2190566" cy="430887"/>
          </a:xfrm>
          <a:prstGeom prst="rect">
            <a:avLst/>
          </a:prstGeom>
          <a:noFill/>
        </p:spPr>
        <p:txBody>
          <a:bodyPr wrap="square" rtlCol="0">
            <a:spAutoFit/>
          </a:bodyPr>
          <a:lstStyle/>
          <a:p>
            <a:pPr algn="ctr"/>
            <a:r>
              <a:rPr lang="en-US" sz="1100" dirty="0"/>
              <a:t>Deploy with </a:t>
            </a:r>
            <a:br>
              <a:rPr lang="en-US" sz="1100" dirty="0"/>
            </a:br>
            <a:r>
              <a:rPr lang="en-US" sz="1100" b="1" dirty="0"/>
              <a:t>AWS Quick Start</a:t>
            </a:r>
            <a:r>
              <a:rPr lang="en-US" sz="1100" dirty="0"/>
              <a:t>!</a:t>
            </a:r>
          </a:p>
        </p:txBody>
      </p:sp>
      <p:sp>
        <p:nvSpPr>
          <p:cNvPr id="40" name="Rounded Rectangle 39"/>
          <p:cNvSpPr/>
          <p:nvPr/>
        </p:nvSpPr>
        <p:spPr bwMode="gray">
          <a:xfrm>
            <a:off x="537077" y="3425825"/>
            <a:ext cx="2074863" cy="652463"/>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91428" tIns="45714" rIns="91428" bIns="45714" anchor="ctr"/>
          <a:lstStyle/>
          <a:p>
            <a:pPr algn="ctr" defTabSz="814388" eaLnBrk="1" hangingPunct="1">
              <a:defRPr/>
            </a:pPr>
            <a:endParaRPr lang="en-US" dirty="0">
              <a:solidFill>
                <a:schemeClr val="tx1"/>
              </a:solidFill>
              <a:latin typeface="Arial" charset="0"/>
              <a:ea typeface="ＭＳ Ｐゴシック" charset="0"/>
              <a:cs typeface="ＭＳ Ｐゴシック" charset="0"/>
            </a:endParaRPr>
          </a:p>
        </p:txBody>
      </p:sp>
      <p:sp>
        <p:nvSpPr>
          <p:cNvPr id="41" name="TextBox 39"/>
          <p:cNvSpPr txBox="1">
            <a:spLocks noChangeArrowheads="1"/>
          </p:cNvSpPr>
          <p:nvPr/>
        </p:nvSpPr>
        <p:spPr bwMode="auto">
          <a:xfrm>
            <a:off x="690244" y="3332163"/>
            <a:ext cx="1690715" cy="7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23" tIns="25712" rIns="51423" bIns="25712">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Aft>
                <a:spcPts val="400"/>
              </a:spcAft>
              <a:buClr>
                <a:srgbClr val="909090"/>
              </a:buClr>
              <a:buSzPct val="95000"/>
            </a:pPr>
            <a:r>
              <a:rPr lang="en-US" altLang="en-US" sz="1200" b="1" dirty="0">
                <a:solidFill>
                  <a:schemeClr val="bg1"/>
                </a:solidFill>
              </a:rPr>
              <a:t>               </a:t>
            </a:r>
            <a:endParaRPr lang="en-US" altLang="en-US" sz="1200" b="1" dirty="0" smtClean="0">
              <a:solidFill>
                <a:schemeClr val="bg1"/>
              </a:solidFill>
            </a:endParaRPr>
          </a:p>
          <a:p>
            <a:pPr algn="ctr" eaLnBrk="1" hangingPunct="1">
              <a:spcAft>
                <a:spcPts val="400"/>
              </a:spcAft>
              <a:buClr>
                <a:srgbClr val="909090"/>
              </a:buClr>
              <a:buSzPct val="95000"/>
            </a:pPr>
            <a:r>
              <a:rPr lang="en-US" altLang="en-US" sz="1200" b="1" dirty="0" smtClean="0">
                <a:solidFill>
                  <a:schemeClr val="bg1"/>
                </a:solidFill>
              </a:rPr>
              <a:t>   </a:t>
            </a:r>
          </a:p>
          <a:p>
            <a:pPr algn="ctr" eaLnBrk="1" hangingPunct="1">
              <a:spcAft>
                <a:spcPts val="400"/>
              </a:spcAft>
              <a:buClr>
                <a:srgbClr val="909090"/>
              </a:buClr>
              <a:buSzPct val="95000"/>
            </a:pPr>
            <a:r>
              <a:rPr lang="en-US" altLang="en-US" sz="1200" b="1" dirty="0" smtClean="0">
                <a:solidFill>
                  <a:schemeClr val="bg1"/>
                </a:solidFill>
              </a:rPr>
              <a:t>Insights for AWS</a:t>
            </a:r>
            <a:endParaRPr lang="en-US" altLang="en-US" sz="1200" b="1" dirty="0">
              <a:solidFill>
                <a:schemeClr val="bg1"/>
              </a:solidFill>
            </a:endParaRPr>
          </a:p>
        </p:txBody>
      </p:sp>
      <p:pic>
        <p:nvPicPr>
          <p:cNvPr id="42"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44496" y="3514276"/>
            <a:ext cx="1020432" cy="299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320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Shape 1255"/>
          <p:cNvSpPr txBox="1">
            <a:spLocks noGrp="1"/>
          </p:cNvSpPr>
          <p:nvPr>
            <p:ph type="body" idx="4294967295"/>
          </p:nvPr>
        </p:nvSpPr>
        <p:spPr>
          <a:xfrm>
            <a:off x="342047" y="960472"/>
            <a:ext cx="8459904" cy="3467435"/>
          </a:xfrm>
          <a:prstGeom prst="rect">
            <a:avLst/>
          </a:prstGeom>
          <a:noFill/>
          <a:ln>
            <a:noFill/>
          </a:ln>
        </p:spPr>
        <p:txBody>
          <a:bodyPr vert="horz" lIns="0" tIns="137156" rIns="0" bIns="34275" rtlCol="0" anchor="t" anchorCtr="0">
            <a:noAutofit/>
          </a:bodyPr>
          <a:lstStyle/>
          <a:p>
            <a:pPr marL="169069" indent="-169069">
              <a:spcBef>
                <a:spcPts val="0"/>
              </a:spcBef>
              <a:spcAft>
                <a:spcPts val="0"/>
              </a:spcAft>
              <a:buFont typeface="Merriweather Sans"/>
              <a:buChar char="▶"/>
            </a:pPr>
            <a:r>
              <a:rPr lang="en-US" sz="1350" dirty="0">
                <a:solidFill>
                  <a:schemeClr val="lt1"/>
                </a:solidFill>
                <a:latin typeface="Arial"/>
                <a:ea typeface="Arial"/>
                <a:cs typeface="Arial"/>
                <a:sym typeface="Arial"/>
              </a:rPr>
              <a:t>AWS Advanced Technology Partner</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Big Data Competency</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Security Competency</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DevOps Competency</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Government Competency</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Education </a:t>
            </a:r>
            <a:r>
              <a:rPr lang="en-US" sz="1350" dirty="0" smtClean="0">
                <a:solidFill>
                  <a:schemeClr val="lt1"/>
                </a:solidFill>
                <a:latin typeface="Arial"/>
                <a:ea typeface="Arial"/>
                <a:cs typeface="Arial"/>
                <a:sym typeface="Arial"/>
              </a:rPr>
              <a:t>Competency</a:t>
            </a:r>
            <a:endParaRPr lang="en-US" sz="1350" dirty="0">
              <a:solidFill>
                <a:schemeClr val="lt1"/>
              </a:solidFill>
              <a:latin typeface="Arial"/>
              <a:ea typeface="Arial"/>
              <a:cs typeface="Arial"/>
              <a:sym typeface="Arial"/>
            </a:endParaRP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IoT Competency</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MSP Technology Provider</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Marketplace Partner</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AWS Security by Design Program Partner</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1st partner with published Blueprints for AWS Lambda</a:t>
            </a:r>
          </a:p>
          <a:p>
            <a:pPr marL="169069" indent="-169069">
              <a:spcBef>
                <a:spcPts val="675"/>
              </a:spcBef>
              <a:spcAft>
                <a:spcPts val="0"/>
              </a:spcAft>
              <a:buFont typeface="Merriweather Sans"/>
              <a:buChar char="▶"/>
            </a:pPr>
            <a:r>
              <a:rPr lang="en-US" sz="1350" dirty="0">
                <a:solidFill>
                  <a:schemeClr val="lt1"/>
                </a:solidFill>
                <a:latin typeface="Arial"/>
                <a:ea typeface="Arial"/>
                <a:cs typeface="Arial"/>
                <a:sym typeface="Arial"/>
              </a:rPr>
              <a:t>1st partner to pass SaaS extension for Well Architected framework</a:t>
            </a:r>
          </a:p>
        </p:txBody>
      </p:sp>
      <p:sp>
        <p:nvSpPr>
          <p:cNvPr id="1256" name="Shape 1256"/>
          <p:cNvSpPr txBox="1">
            <a:spLocks noGrp="1"/>
          </p:cNvSpPr>
          <p:nvPr>
            <p:ph type="title"/>
          </p:nvPr>
        </p:nvSpPr>
        <p:spPr>
          <a:xfrm>
            <a:off x="342046" y="232794"/>
            <a:ext cx="8459906" cy="474117"/>
          </a:xfrm>
          <a:prstGeom prst="rect">
            <a:avLst/>
          </a:prstGeom>
          <a:noFill/>
          <a:ln>
            <a:noFill/>
          </a:ln>
        </p:spPr>
        <p:txBody>
          <a:bodyPr vert="horz" lIns="0" tIns="61706" rIns="0" bIns="0" rtlCol="0" anchor="t" anchorCtr="0">
            <a:noAutofit/>
          </a:bodyPr>
          <a:lstStyle/>
          <a:p>
            <a:pPr>
              <a:spcBef>
                <a:spcPts val="0"/>
              </a:spcBef>
              <a:buClr>
                <a:schemeClr val="lt1"/>
              </a:buClr>
              <a:buSzPct val="25000"/>
            </a:pPr>
            <a:r>
              <a:rPr lang="en-US">
                <a:solidFill>
                  <a:schemeClr val="lt1"/>
                </a:solidFill>
                <a:latin typeface="Arial"/>
                <a:ea typeface="Arial"/>
                <a:cs typeface="Arial"/>
                <a:sym typeface="Arial"/>
              </a:rPr>
              <a:t>Splunk’s</a:t>
            </a:r>
            <a:r>
              <a:rPr lang="en-US" dirty="0">
                <a:solidFill>
                  <a:schemeClr val="lt1"/>
                </a:solidFill>
                <a:latin typeface="Arial"/>
                <a:ea typeface="Arial"/>
                <a:cs typeface="Arial"/>
                <a:sym typeface="Arial"/>
              </a:rPr>
              <a:t> AWS Credentials</a:t>
            </a:r>
          </a:p>
        </p:txBody>
      </p:sp>
      <p:pic>
        <p:nvPicPr>
          <p:cNvPr id="1257" name="Shape 1257"/>
          <p:cNvPicPr preferRelativeResize="0"/>
          <p:nvPr/>
        </p:nvPicPr>
        <p:blipFill rotWithShape="1">
          <a:blip r:embed="rId3">
            <a:alphaModFix/>
          </a:blip>
          <a:srcRect/>
          <a:stretch/>
        </p:blipFill>
        <p:spPr>
          <a:xfrm>
            <a:off x="6112944" y="2161507"/>
            <a:ext cx="1362437" cy="727297"/>
          </a:xfrm>
          <a:prstGeom prst="rect">
            <a:avLst/>
          </a:prstGeom>
          <a:noFill/>
          <a:ln>
            <a:noFill/>
          </a:ln>
        </p:spPr>
      </p:pic>
      <p:pic>
        <p:nvPicPr>
          <p:cNvPr id="1258" name="Shape 1258"/>
          <p:cNvPicPr preferRelativeResize="0"/>
          <p:nvPr/>
        </p:nvPicPr>
        <p:blipFill rotWithShape="1">
          <a:blip r:embed="rId4">
            <a:alphaModFix/>
          </a:blip>
          <a:srcRect/>
          <a:stretch/>
        </p:blipFill>
        <p:spPr>
          <a:xfrm>
            <a:off x="6112944" y="2888805"/>
            <a:ext cx="1362437" cy="727297"/>
          </a:xfrm>
          <a:prstGeom prst="rect">
            <a:avLst/>
          </a:prstGeom>
          <a:noFill/>
          <a:ln>
            <a:noFill/>
          </a:ln>
        </p:spPr>
      </p:pic>
      <p:pic>
        <p:nvPicPr>
          <p:cNvPr id="1259" name="Shape 1259"/>
          <p:cNvPicPr preferRelativeResize="0"/>
          <p:nvPr/>
        </p:nvPicPr>
        <p:blipFill rotWithShape="1">
          <a:blip r:embed="rId5">
            <a:alphaModFix/>
          </a:blip>
          <a:srcRect/>
          <a:stretch/>
        </p:blipFill>
        <p:spPr>
          <a:xfrm>
            <a:off x="7534436" y="2170042"/>
            <a:ext cx="1362437" cy="727297"/>
          </a:xfrm>
          <a:prstGeom prst="rect">
            <a:avLst/>
          </a:prstGeom>
          <a:noFill/>
          <a:ln>
            <a:noFill/>
          </a:ln>
        </p:spPr>
      </p:pic>
      <p:pic>
        <p:nvPicPr>
          <p:cNvPr id="1260" name="Shape 1260"/>
          <p:cNvPicPr preferRelativeResize="0"/>
          <p:nvPr/>
        </p:nvPicPr>
        <p:blipFill rotWithShape="1">
          <a:blip r:embed="rId6">
            <a:alphaModFix/>
          </a:blip>
          <a:srcRect/>
          <a:stretch/>
        </p:blipFill>
        <p:spPr>
          <a:xfrm>
            <a:off x="7534436" y="1434210"/>
            <a:ext cx="1362437" cy="727297"/>
          </a:xfrm>
          <a:prstGeom prst="rect">
            <a:avLst/>
          </a:prstGeom>
          <a:noFill/>
          <a:ln>
            <a:noFill/>
          </a:ln>
        </p:spPr>
      </p:pic>
      <p:pic>
        <p:nvPicPr>
          <p:cNvPr id="1261" name="Shape 1261"/>
          <p:cNvPicPr preferRelativeResize="0"/>
          <p:nvPr/>
        </p:nvPicPr>
        <p:blipFill rotWithShape="1">
          <a:blip r:embed="rId7">
            <a:alphaModFix/>
          </a:blip>
          <a:srcRect/>
          <a:stretch/>
        </p:blipFill>
        <p:spPr>
          <a:xfrm>
            <a:off x="7524911" y="2888805"/>
            <a:ext cx="1362437" cy="727297"/>
          </a:xfrm>
          <a:prstGeom prst="rect">
            <a:avLst/>
          </a:prstGeom>
          <a:noFill/>
          <a:ln>
            <a:noFill/>
          </a:ln>
        </p:spPr>
      </p:pic>
      <p:pic>
        <p:nvPicPr>
          <p:cNvPr id="1262" name="Shape 1262"/>
          <p:cNvPicPr preferRelativeResize="0"/>
          <p:nvPr/>
        </p:nvPicPr>
        <p:blipFill rotWithShape="1">
          <a:blip r:embed="rId8">
            <a:alphaModFix/>
          </a:blip>
          <a:srcRect/>
          <a:stretch/>
        </p:blipFill>
        <p:spPr>
          <a:xfrm>
            <a:off x="7534436" y="3607569"/>
            <a:ext cx="1362437" cy="727297"/>
          </a:xfrm>
          <a:prstGeom prst="rect">
            <a:avLst/>
          </a:prstGeom>
          <a:noFill/>
          <a:ln>
            <a:noFill/>
          </a:ln>
        </p:spPr>
      </p:pic>
      <p:pic>
        <p:nvPicPr>
          <p:cNvPr id="1263" name="Shape 1263"/>
          <p:cNvPicPr preferRelativeResize="0"/>
          <p:nvPr/>
        </p:nvPicPr>
        <p:blipFill rotWithShape="1">
          <a:blip r:embed="rId9">
            <a:alphaModFix/>
          </a:blip>
          <a:srcRect/>
          <a:stretch/>
        </p:blipFill>
        <p:spPr>
          <a:xfrm>
            <a:off x="5429250" y="1241773"/>
            <a:ext cx="2028825" cy="872777"/>
          </a:xfrm>
          <a:prstGeom prst="rect">
            <a:avLst/>
          </a:prstGeom>
          <a:noFill/>
          <a:ln>
            <a:noFill/>
          </a:ln>
        </p:spPr>
      </p:pic>
      <p:pic>
        <p:nvPicPr>
          <p:cNvPr id="1264" name="Shape 1264"/>
          <p:cNvPicPr preferRelativeResize="0"/>
          <p:nvPr/>
        </p:nvPicPr>
        <p:blipFill rotWithShape="1">
          <a:blip r:embed="rId10">
            <a:alphaModFix/>
          </a:blip>
          <a:srcRect/>
          <a:stretch/>
        </p:blipFill>
        <p:spPr>
          <a:xfrm>
            <a:off x="6112945" y="3610087"/>
            <a:ext cx="1373705" cy="733313"/>
          </a:xfrm>
          <a:prstGeom prst="rect">
            <a:avLst/>
          </a:prstGeom>
          <a:noFill/>
          <a:ln>
            <a:noFill/>
          </a:ln>
        </p:spPr>
      </p:pic>
    </p:spTree>
    <p:extLst>
      <p:ext uri="{BB962C8B-B14F-4D97-AF65-F5344CB8AC3E}">
        <p14:creationId xmlns:p14="http://schemas.microsoft.com/office/powerpoint/2010/main" val="52487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AWS?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75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101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499" y="844988"/>
            <a:ext cx="4953001" cy="3992881"/>
          </a:xfrm>
          <a:prstGeom prst="rect">
            <a:avLst/>
          </a:prstGeom>
        </p:spPr>
      </p:pic>
    </p:spTree>
    <p:extLst>
      <p:ext uri="{BB962C8B-B14F-4D97-AF65-F5344CB8AC3E}">
        <p14:creationId xmlns:p14="http://schemas.microsoft.com/office/powerpoint/2010/main" val="2064414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AWS 101 - Terms</a:t>
            </a:r>
          </a:p>
        </p:txBody>
      </p:sp>
      <p:sp>
        <p:nvSpPr>
          <p:cNvPr id="5" name="Subtitle 4"/>
          <p:cNvSpPr>
            <a:spLocks noGrp="1"/>
          </p:cNvSpPr>
          <p:nvPr>
            <p:ph type="subTitle" idx="1"/>
          </p:nvPr>
        </p:nvSpPr>
        <p:spPr>
          <a:xfrm>
            <a:off x="0" y="787111"/>
            <a:ext cx="9144000" cy="464789"/>
          </a:xfrm>
          <a:prstGeom prst="rect">
            <a:avLst/>
          </a:prstGeom>
        </p:spPr>
        <p:txBody>
          <a:bodyPr/>
          <a:lstStyle/>
          <a:p>
            <a:pPr marL="0" indent="0" algn="ctr">
              <a:buNone/>
            </a:pPr>
            <a:r>
              <a:rPr lang="en-US" dirty="0"/>
              <a:t>Amazon Web Services Terms</a:t>
            </a:r>
          </a:p>
        </p:txBody>
      </p:sp>
      <p:sp>
        <p:nvSpPr>
          <p:cNvPr id="3" name="Content Placeholder 2"/>
          <p:cNvSpPr>
            <a:spLocks noGrp="1"/>
          </p:cNvSpPr>
          <p:nvPr>
            <p:ph idx="16"/>
          </p:nvPr>
        </p:nvSpPr>
        <p:spPr>
          <a:xfrm>
            <a:off x="537433" y="1251900"/>
            <a:ext cx="3680782" cy="3323478"/>
          </a:xfrm>
        </p:spPr>
        <p:txBody>
          <a:bodyPr/>
          <a:lstStyle/>
          <a:p>
            <a:r>
              <a:rPr lang="en-US" dirty="0"/>
              <a:t>EC2 – Elastic Compute Cloud (Version 2.0)</a:t>
            </a:r>
          </a:p>
          <a:p>
            <a:r>
              <a:rPr lang="en-US" dirty="0"/>
              <a:t>S3 – Simple Storage Service	</a:t>
            </a:r>
          </a:p>
          <a:p>
            <a:r>
              <a:rPr lang="en-US" dirty="0"/>
              <a:t>SNS – Simple Notification Service</a:t>
            </a:r>
          </a:p>
          <a:p>
            <a:r>
              <a:rPr lang="en-US" dirty="0"/>
              <a:t>SQS – Simple Queueing Service</a:t>
            </a:r>
          </a:p>
          <a:p>
            <a:r>
              <a:rPr lang="en-US" dirty="0"/>
              <a:t>VPC – Virtual Private Cloud</a:t>
            </a:r>
          </a:p>
          <a:p>
            <a:r>
              <a:rPr lang="en-US" dirty="0"/>
              <a:t>EBS – Elastic Block Storage</a:t>
            </a:r>
          </a:p>
          <a:p>
            <a:r>
              <a:rPr lang="en-US" dirty="0"/>
              <a:t>ELB – Elastic Load Balancer</a:t>
            </a:r>
          </a:p>
          <a:p>
            <a:r>
              <a:rPr lang="en-US" dirty="0"/>
              <a:t>Lambda – </a:t>
            </a:r>
            <a:r>
              <a:rPr lang="en-US" dirty="0" smtClean="0"/>
              <a:t>On Demand Compute</a:t>
            </a:r>
            <a:endParaRPr lang="en-US" dirty="0"/>
          </a:p>
        </p:txBody>
      </p:sp>
      <p:sp>
        <p:nvSpPr>
          <p:cNvPr id="4" name="Content Placeholder 3"/>
          <p:cNvSpPr>
            <a:spLocks noGrp="1"/>
          </p:cNvSpPr>
          <p:nvPr>
            <p:ph idx="17"/>
          </p:nvPr>
        </p:nvSpPr>
        <p:spPr>
          <a:xfrm>
            <a:off x="4779599" y="1251900"/>
            <a:ext cx="3738464" cy="3293077"/>
          </a:xfrm>
        </p:spPr>
        <p:txBody>
          <a:bodyPr/>
          <a:lstStyle/>
          <a:p>
            <a:r>
              <a:rPr lang="en-US" dirty="0"/>
              <a:t>AWS </a:t>
            </a:r>
            <a:r>
              <a:rPr lang="en-US" dirty="0" err="1"/>
              <a:t>Cloudtrail</a:t>
            </a:r>
            <a:r>
              <a:rPr lang="en-US" dirty="0"/>
              <a:t> </a:t>
            </a:r>
            <a:r>
              <a:rPr lang="mr-IN" dirty="0"/>
              <a:t>–</a:t>
            </a:r>
            <a:r>
              <a:rPr lang="en-US" dirty="0"/>
              <a:t> API Calls</a:t>
            </a:r>
          </a:p>
          <a:p>
            <a:r>
              <a:rPr lang="en-US" dirty="0"/>
              <a:t>AWS </a:t>
            </a:r>
            <a:r>
              <a:rPr lang="en-US" dirty="0" err="1"/>
              <a:t>Cloudwatch</a:t>
            </a:r>
            <a:r>
              <a:rPr lang="en-US" dirty="0"/>
              <a:t> - Metrics</a:t>
            </a:r>
          </a:p>
          <a:p>
            <a:r>
              <a:rPr lang="en-US" dirty="0"/>
              <a:t>AWS </a:t>
            </a:r>
            <a:r>
              <a:rPr lang="en-US" dirty="0" err="1"/>
              <a:t>Config</a:t>
            </a:r>
            <a:r>
              <a:rPr lang="en-US" dirty="0"/>
              <a:t> - CMDB</a:t>
            </a:r>
          </a:p>
          <a:p>
            <a:r>
              <a:rPr lang="en-US" dirty="0"/>
              <a:t>Kinesis - Kafka</a:t>
            </a:r>
          </a:p>
          <a:p>
            <a:r>
              <a:rPr lang="en-US" dirty="0" err="1"/>
              <a:t>CloudFormation</a:t>
            </a:r>
            <a:r>
              <a:rPr lang="en-US" dirty="0"/>
              <a:t> - Automation</a:t>
            </a:r>
          </a:p>
          <a:p>
            <a:endParaRPr lang="en-US" dirty="0"/>
          </a:p>
          <a:p>
            <a:endParaRPr lang="en-US" dirty="0"/>
          </a:p>
        </p:txBody>
      </p:sp>
    </p:spTree>
    <p:extLst>
      <p:ext uri="{BB962C8B-B14F-4D97-AF65-F5344CB8AC3E}">
        <p14:creationId xmlns:p14="http://schemas.microsoft.com/office/powerpoint/2010/main" val="2895926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rot="5400000">
            <a:off x="5543828" y="1120734"/>
            <a:ext cx="3299923" cy="2505156"/>
          </a:xfrm>
          <a:prstGeom prst="rect">
            <a:avLst/>
          </a:prstGeom>
          <a:solidFill>
            <a:schemeClr val="accent6">
              <a:lumMod val="60000"/>
              <a:lumOff val="40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Compute + Storage + Network</a:t>
            </a:r>
          </a:p>
          <a:p>
            <a:pPr algn="ctr"/>
            <a:r>
              <a:rPr lang="en-US" sz="1800" dirty="0"/>
              <a:t>(VPC)</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p:txBody>
      </p:sp>
      <p:sp>
        <p:nvSpPr>
          <p:cNvPr id="2" name="Title 1"/>
          <p:cNvSpPr>
            <a:spLocks noGrp="1"/>
          </p:cNvSpPr>
          <p:nvPr>
            <p:ph type="title"/>
          </p:nvPr>
        </p:nvSpPr>
        <p:spPr/>
        <p:txBody>
          <a:bodyPr/>
          <a:lstStyle/>
          <a:p>
            <a:r>
              <a:rPr lang="en-US" dirty="0"/>
              <a:t>AWS translated to legacy data center world</a:t>
            </a:r>
          </a:p>
        </p:txBody>
      </p:sp>
      <p:sp>
        <p:nvSpPr>
          <p:cNvPr id="4" name="Content Placeholder 3"/>
          <p:cNvSpPr>
            <a:spLocks noGrp="1"/>
          </p:cNvSpPr>
          <p:nvPr>
            <p:ph sz="quarter" idx="14"/>
          </p:nvPr>
        </p:nvSpPr>
        <p:spPr>
          <a:xfrm>
            <a:off x="342046" y="980197"/>
            <a:ext cx="6522111" cy="3557179"/>
          </a:xfrm>
        </p:spPr>
        <p:txBody>
          <a:bodyPr/>
          <a:lstStyle/>
          <a:p>
            <a:r>
              <a:rPr lang="en-US" dirty="0"/>
              <a:t>EC2 = Servers in a rack</a:t>
            </a:r>
          </a:p>
          <a:p>
            <a:r>
              <a:rPr lang="en-US" dirty="0"/>
              <a:t>EBS = SAN (Network Storage)</a:t>
            </a:r>
          </a:p>
          <a:p>
            <a:r>
              <a:rPr lang="en-US" dirty="0"/>
              <a:t>VPC = Storage + Compute + Network</a:t>
            </a:r>
          </a:p>
          <a:p>
            <a:r>
              <a:rPr lang="en-US" dirty="0"/>
              <a:t>SQS or SNS = Message Queue (MQ)</a:t>
            </a:r>
          </a:p>
          <a:p>
            <a:r>
              <a:rPr lang="en-US" dirty="0"/>
              <a:t>S3 = </a:t>
            </a:r>
            <a:r>
              <a:rPr lang="en-US" dirty="0" smtClean="0"/>
              <a:t>Object Storage (</a:t>
            </a:r>
            <a:r>
              <a:rPr lang="en-US" dirty="0" err="1" smtClean="0"/>
              <a:t>Ceph</a:t>
            </a:r>
            <a:r>
              <a:rPr lang="en-US" dirty="0" smtClean="0"/>
              <a:t>)</a:t>
            </a:r>
            <a:endParaRPr lang="en-US" dirty="0"/>
          </a:p>
          <a:p>
            <a:r>
              <a:rPr lang="en-US" dirty="0"/>
              <a:t>Lambda = </a:t>
            </a:r>
            <a:r>
              <a:rPr lang="en-US" dirty="0" err="1"/>
              <a:t>OnDemand</a:t>
            </a:r>
            <a:r>
              <a:rPr lang="en-US" dirty="0"/>
              <a:t> Ephemeral compute</a:t>
            </a:r>
          </a:p>
          <a:p>
            <a:r>
              <a:rPr lang="en-US" dirty="0" smtClean="0"/>
              <a:t>Glacier </a:t>
            </a:r>
            <a:r>
              <a:rPr lang="en-US" dirty="0"/>
              <a:t>= Tape Backup</a:t>
            </a:r>
          </a:p>
          <a:p>
            <a:r>
              <a:rPr lang="en-US" dirty="0" smtClean="0"/>
              <a:t>Kinesis </a:t>
            </a:r>
            <a:r>
              <a:rPr lang="en-US" dirty="0"/>
              <a:t>= Kafka</a:t>
            </a:r>
          </a:p>
          <a:p>
            <a:endParaRPr lang="en-US" dirty="0"/>
          </a:p>
          <a:p>
            <a:endParaRPr lang="en-US" dirty="0"/>
          </a:p>
          <a:p>
            <a:endParaRPr lang="en-US" dirty="0"/>
          </a:p>
          <a:p>
            <a:endParaRPr lang="en-US" dirty="0"/>
          </a:p>
        </p:txBody>
      </p:sp>
      <p:sp>
        <p:nvSpPr>
          <p:cNvPr id="6" name="Rectangle 5"/>
          <p:cNvSpPr/>
          <p:nvPr/>
        </p:nvSpPr>
        <p:spPr>
          <a:xfrm>
            <a:off x="6110460" y="866777"/>
            <a:ext cx="1587463" cy="753268"/>
          </a:xfrm>
          <a:prstGeom prst="rect">
            <a:avLst/>
          </a:prstGeom>
          <a:solidFill>
            <a:schemeClr val="accent4"/>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Server (EC2)</a:t>
            </a:r>
          </a:p>
        </p:txBody>
      </p:sp>
      <p:sp>
        <p:nvSpPr>
          <p:cNvPr id="7" name="Rectangle 6"/>
          <p:cNvSpPr/>
          <p:nvPr/>
        </p:nvSpPr>
        <p:spPr>
          <a:xfrm>
            <a:off x="6110460" y="1620045"/>
            <a:ext cx="1587463" cy="753268"/>
          </a:xfrm>
          <a:prstGeom prst="rect">
            <a:avLst/>
          </a:prstGeom>
          <a:solidFill>
            <a:schemeClr val="accent2">
              <a:lumMod val="60000"/>
              <a:lumOff val="40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SAN (EBS)</a:t>
            </a:r>
          </a:p>
        </p:txBody>
      </p:sp>
      <p:sp>
        <p:nvSpPr>
          <p:cNvPr id="8" name="Rectangle 7"/>
          <p:cNvSpPr/>
          <p:nvPr/>
        </p:nvSpPr>
        <p:spPr>
          <a:xfrm>
            <a:off x="6110460" y="2373312"/>
            <a:ext cx="1587463" cy="753268"/>
          </a:xfrm>
          <a:prstGeom prst="rect">
            <a:avLst/>
          </a:prstGeom>
          <a:solidFill>
            <a:schemeClr val="accent2">
              <a:lumMod val="40000"/>
              <a:lumOff val="60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NAS (S3)</a:t>
            </a:r>
          </a:p>
        </p:txBody>
      </p:sp>
      <p:sp>
        <p:nvSpPr>
          <p:cNvPr id="9" name="Rectangle 8"/>
          <p:cNvSpPr/>
          <p:nvPr/>
        </p:nvSpPr>
        <p:spPr>
          <a:xfrm>
            <a:off x="6110460" y="3126581"/>
            <a:ext cx="1587463" cy="753268"/>
          </a:xfrm>
          <a:prstGeom prst="rect">
            <a:avLst/>
          </a:prstGeom>
          <a:solidFill>
            <a:schemeClr val="accent2">
              <a:lumMod val="20000"/>
              <a:lumOff val="80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Tape (Glacier)</a:t>
            </a:r>
          </a:p>
        </p:txBody>
      </p:sp>
      <p:sp>
        <p:nvSpPr>
          <p:cNvPr id="16" name="Right Arrow 15"/>
          <p:cNvSpPr/>
          <p:nvPr/>
        </p:nvSpPr>
        <p:spPr>
          <a:xfrm>
            <a:off x="4059804" y="3564211"/>
            <a:ext cx="1881406" cy="918126"/>
          </a:xfrm>
          <a:prstGeom prst="rightArrow">
            <a:avLst/>
          </a:prstGeom>
          <a:solidFill>
            <a:schemeClr val="accent3">
              <a:lumMod val="60000"/>
              <a:lumOff val="40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dirty="0"/>
              <a:t>MQ (SNS / SQWS)</a:t>
            </a:r>
          </a:p>
        </p:txBody>
      </p:sp>
    </p:spTree>
    <p:extLst>
      <p:ext uri="{BB962C8B-B14F-4D97-AF65-F5344CB8AC3E}">
        <p14:creationId xmlns:p14="http://schemas.microsoft.com/office/powerpoint/2010/main" val="1872133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Storage </a:t>
            </a:r>
            <a:r>
              <a:rPr lang="en-US" dirty="0" smtClean="0"/>
              <a:t>on Splunk Explained</a:t>
            </a:r>
            <a:endParaRPr lang="en-US" dirty="0"/>
          </a:p>
        </p:txBody>
      </p:sp>
      <p:sp>
        <p:nvSpPr>
          <p:cNvPr id="4" name="Content Placeholder 3"/>
          <p:cNvSpPr>
            <a:spLocks noGrp="1"/>
          </p:cNvSpPr>
          <p:nvPr>
            <p:ph sz="quarter" idx="14"/>
          </p:nvPr>
        </p:nvSpPr>
        <p:spPr>
          <a:xfrm>
            <a:off x="342047" y="1087775"/>
            <a:ext cx="5435809" cy="3557179"/>
          </a:xfrm>
        </p:spPr>
        <p:txBody>
          <a:bodyPr/>
          <a:lstStyle/>
          <a:p>
            <a:r>
              <a:rPr lang="en-US" sz="2100" dirty="0"/>
              <a:t>Server Attached Storage (Ephemeral)* </a:t>
            </a:r>
          </a:p>
          <a:p>
            <a:r>
              <a:rPr lang="en-US" sz="2100" dirty="0"/>
              <a:t>EBS (SSD/Magnetic)</a:t>
            </a:r>
          </a:p>
          <a:p>
            <a:r>
              <a:rPr lang="en-US" sz="2100" dirty="0"/>
              <a:t>S3 </a:t>
            </a:r>
          </a:p>
          <a:p>
            <a:r>
              <a:rPr lang="en-US" sz="2100" dirty="0"/>
              <a:t>Glacier </a:t>
            </a:r>
          </a:p>
          <a:p>
            <a:endParaRPr lang="en-US" dirty="0"/>
          </a:p>
          <a:p>
            <a:pPr marL="0" indent="0">
              <a:buNone/>
            </a:pPr>
            <a:r>
              <a:rPr lang="en-US" dirty="0"/>
              <a:t>* Ephemeral storage while fast can be lost if the </a:t>
            </a:r>
          </a:p>
          <a:p>
            <a:pPr marL="0" indent="0">
              <a:buNone/>
            </a:pPr>
            <a:r>
              <a:rPr lang="en-US" dirty="0"/>
              <a:t>server is stopped or destroyed*</a:t>
            </a:r>
          </a:p>
        </p:txBody>
      </p:sp>
      <p:graphicFrame>
        <p:nvGraphicFramePr>
          <p:cNvPr id="10" name="Diagram 9"/>
          <p:cNvGraphicFramePr/>
          <p:nvPr>
            <p:extLst>
              <p:ext uri="{D42A27DB-BD31-4B8C-83A1-F6EECF244321}">
                <p14:modId xmlns:p14="http://schemas.microsoft.com/office/powerpoint/2010/main" val="1380856595"/>
              </p:ext>
            </p:extLst>
          </p:nvPr>
        </p:nvGraphicFramePr>
        <p:xfrm>
          <a:off x="5613039" y="1212859"/>
          <a:ext cx="3013073" cy="3016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05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4145</TotalTime>
  <Words>1661</Words>
  <Application>Microsoft Macintosh PowerPoint</Application>
  <PresentationFormat>On-screen Show (16:9)</PresentationFormat>
  <Paragraphs>307</Paragraphs>
  <Slides>23</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.LucidaGrandeUI</vt:lpstr>
      <vt:lpstr>Amazon Ember</vt:lpstr>
      <vt:lpstr>Calibri</vt:lpstr>
      <vt:lpstr>HelveticaNeue</vt:lpstr>
      <vt:lpstr>Lucida Grande</vt:lpstr>
      <vt:lpstr>Mangal</vt:lpstr>
      <vt:lpstr>Merriweather Sans</vt:lpstr>
      <vt:lpstr>ＭＳ Ｐゴシック</vt:lpstr>
      <vt:lpstr>Wingdings</vt:lpstr>
      <vt:lpstr>Wingdings 3</vt:lpstr>
      <vt:lpstr>Arial</vt:lpstr>
      <vt:lpstr>Splunk2017</vt:lpstr>
      <vt:lpstr>Cooking with AWS and Splunk</vt:lpstr>
      <vt:lpstr>Splunk on AWS</vt:lpstr>
      <vt:lpstr>Splunk Runs On &amp; With AWS</vt:lpstr>
      <vt:lpstr>Splunk’s AWS Credentials</vt:lpstr>
      <vt:lpstr>What is AWS?</vt:lpstr>
      <vt:lpstr>AWS 101</vt:lpstr>
      <vt:lpstr>AWS 101 - Terms</vt:lpstr>
      <vt:lpstr>AWS translated to legacy data center world</vt:lpstr>
      <vt:lpstr>AWS Storage on Splunk Explained</vt:lpstr>
      <vt:lpstr>AWS Services</vt:lpstr>
      <vt:lpstr>AWS Config</vt:lpstr>
      <vt:lpstr>AWS Config Rules</vt:lpstr>
      <vt:lpstr>AWS Config</vt:lpstr>
      <vt:lpstr>AWS CloudWatch</vt:lpstr>
      <vt:lpstr>AWS CloudWatch</vt:lpstr>
      <vt:lpstr>AWS CloudWatch Logs</vt:lpstr>
      <vt:lpstr>AWS CloudTrail</vt:lpstr>
      <vt:lpstr>AWS CloudTrail</vt:lpstr>
      <vt:lpstr>PowerPoint Presentation</vt:lpstr>
      <vt:lpstr>Kinesis Firehose With Splunk Delivery </vt:lpstr>
      <vt:lpstr>PowerPoint Presentation</vt:lpstr>
      <vt:lpstr>PowerPoint Presentation</vt:lpstr>
      <vt:lpstr>Continue to Module 2: Configure AWS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Kamilo Amir</cp:lastModifiedBy>
  <cp:revision>94</cp:revision>
  <dcterms:created xsi:type="dcterms:W3CDTF">2016-06-30T14:45:34Z</dcterms:created>
  <dcterms:modified xsi:type="dcterms:W3CDTF">2018-03-21T22:34:36Z</dcterms:modified>
</cp:coreProperties>
</file>